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6"/>
  </p:notesMasterIdLst>
  <p:handoutMasterIdLst>
    <p:handoutMasterId r:id="rId37"/>
  </p:handoutMasterIdLst>
  <p:sldIdLst>
    <p:sldId id="256" r:id="rId3"/>
    <p:sldId id="275" r:id="rId4"/>
    <p:sldId id="356" r:id="rId5"/>
    <p:sldId id="276" r:id="rId6"/>
    <p:sldId id="370" r:id="rId7"/>
    <p:sldId id="328" r:id="rId8"/>
    <p:sldId id="329" r:id="rId9"/>
    <p:sldId id="339" r:id="rId10"/>
    <p:sldId id="374" r:id="rId11"/>
    <p:sldId id="351" r:id="rId12"/>
    <p:sldId id="368" r:id="rId13"/>
    <p:sldId id="342" r:id="rId14"/>
    <p:sldId id="323" r:id="rId15"/>
    <p:sldId id="354" r:id="rId16"/>
    <p:sldId id="358" r:id="rId17"/>
    <p:sldId id="372" r:id="rId18"/>
    <p:sldId id="335" r:id="rId19"/>
    <p:sldId id="371" r:id="rId20"/>
    <p:sldId id="359" r:id="rId21"/>
    <p:sldId id="355" r:id="rId22"/>
    <p:sldId id="353" r:id="rId23"/>
    <p:sldId id="326" r:id="rId24"/>
    <p:sldId id="349" r:id="rId25"/>
    <p:sldId id="375" r:id="rId26"/>
    <p:sldId id="319" r:id="rId27"/>
    <p:sldId id="350" r:id="rId28"/>
    <p:sldId id="369" r:id="rId29"/>
    <p:sldId id="365" r:id="rId30"/>
    <p:sldId id="361" r:id="rId31"/>
    <p:sldId id="367" r:id="rId32"/>
    <p:sldId id="362" r:id="rId33"/>
    <p:sldId id="366" r:id="rId34"/>
    <p:sldId id="364" r:id="rId35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600" kern="1200">
        <a:solidFill>
          <a:srgbClr val="424443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1pPr>
    <a:lvl2pPr marL="457200" algn="ctr" rtl="0" fontAlgn="base">
      <a:spcBef>
        <a:spcPct val="0"/>
      </a:spcBef>
      <a:spcAft>
        <a:spcPct val="0"/>
      </a:spcAft>
      <a:defRPr sz="2600" kern="1200">
        <a:solidFill>
          <a:srgbClr val="424443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2pPr>
    <a:lvl3pPr marL="914400" algn="ctr" rtl="0" fontAlgn="base">
      <a:spcBef>
        <a:spcPct val="0"/>
      </a:spcBef>
      <a:spcAft>
        <a:spcPct val="0"/>
      </a:spcAft>
      <a:defRPr sz="2600" kern="1200">
        <a:solidFill>
          <a:srgbClr val="424443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3pPr>
    <a:lvl4pPr marL="1371600" algn="ctr" rtl="0" fontAlgn="base">
      <a:spcBef>
        <a:spcPct val="0"/>
      </a:spcBef>
      <a:spcAft>
        <a:spcPct val="0"/>
      </a:spcAft>
      <a:defRPr sz="2600" kern="1200">
        <a:solidFill>
          <a:srgbClr val="424443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4pPr>
    <a:lvl5pPr marL="1828800" algn="ctr" rtl="0" fontAlgn="base">
      <a:spcBef>
        <a:spcPct val="0"/>
      </a:spcBef>
      <a:spcAft>
        <a:spcPct val="0"/>
      </a:spcAft>
      <a:defRPr sz="2600" kern="1200">
        <a:solidFill>
          <a:srgbClr val="424443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5pPr>
    <a:lvl6pPr marL="2286000" algn="l" defTabSz="457200" rtl="0" eaLnBrk="1" latinLnBrk="0" hangingPunct="1">
      <a:defRPr sz="2600" kern="1200">
        <a:solidFill>
          <a:srgbClr val="424443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6pPr>
    <a:lvl7pPr marL="2743200" algn="l" defTabSz="457200" rtl="0" eaLnBrk="1" latinLnBrk="0" hangingPunct="1">
      <a:defRPr sz="2600" kern="1200">
        <a:solidFill>
          <a:srgbClr val="424443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7pPr>
    <a:lvl8pPr marL="3200400" algn="l" defTabSz="457200" rtl="0" eaLnBrk="1" latinLnBrk="0" hangingPunct="1">
      <a:defRPr sz="2600" kern="1200">
        <a:solidFill>
          <a:srgbClr val="424443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8pPr>
    <a:lvl9pPr marL="3657600" algn="l" defTabSz="457200" rtl="0" eaLnBrk="1" latinLnBrk="0" hangingPunct="1">
      <a:defRPr sz="2600" kern="1200">
        <a:solidFill>
          <a:srgbClr val="424443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E100"/>
    <a:srgbClr val="BDBEBD"/>
    <a:srgbClr val="6EE1D8"/>
    <a:srgbClr val="00FFE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2308" autoAdjust="0"/>
  </p:normalViewPr>
  <p:slideViewPr>
    <p:cSldViewPr>
      <p:cViewPr varScale="1">
        <p:scale>
          <a:sx n="54" d="100"/>
          <a:sy n="54" d="100"/>
        </p:scale>
        <p:origin x="996" y="84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-835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193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FBD7E8-B04C-43E5-A3D3-FE91DEEEF9C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11398FDA-9311-424E-9E43-E07B679F4D8E}">
      <dgm:prSet phldrT="[Text]"/>
      <dgm:spPr/>
      <dgm:t>
        <a:bodyPr/>
        <a:lstStyle/>
        <a:p>
          <a:r>
            <a:rPr lang="en-US" dirty="0" smtClean="0"/>
            <a:t>Action 1</a:t>
          </a:r>
          <a:endParaRPr lang="en-US" dirty="0"/>
        </a:p>
      </dgm:t>
    </dgm:pt>
    <dgm:pt modelId="{1972C5DC-4253-4E6A-9104-E8381DEFF266}" type="parTrans" cxnId="{7295619F-8148-4798-ADDC-0CA265CCF5DB}">
      <dgm:prSet/>
      <dgm:spPr/>
      <dgm:t>
        <a:bodyPr/>
        <a:lstStyle/>
        <a:p>
          <a:endParaRPr lang="en-US"/>
        </a:p>
      </dgm:t>
    </dgm:pt>
    <dgm:pt modelId="{DA0769FF-FB01-4AA8-875E-9B0DDD03C802}" type="sibTrans" cxnId="{7295619F-8148-4798-ADDC-0CA265CCF5DB}">
      <dgm:prSet/>
      <dgm:spPr/>
      <dgm:t>
        <a:bodyPr/>
        <a:lstStyle/>
        <a:p>
          <a:endParaRPr lang="en-US"/>
        </a:p>
      </dgm:t>
    </dgm:pt>
    <dgm:pt modelId="{4E30E6AD-41EE-464A-BC2B-E9D266141F7C}">
      <dgm:prSet phldrT="[Text]"/>
      <dgm:spPr/>
      <dgm:t>
        <a:bodyPr/>
        <a:lstStyle/>
        <a:p>
          <a:r>
            <a:rPr lang="en-US" dirty="0" smtClean="0"/>
            <a:t>Action 2</a:t>
          </a:r>
          <a:endParaRPr lang="en-US" dirty="0"/>
        </a:p>
      </dgm:t>
    </dgm:pt>
    <dgm:pt modelId="{D98CF3EB-7F04-4338-B8E2-E2B9A5B0E651}" type="parTrans" cxnId="{2D058DE1-1229-47F8-9DBB-336498F238B3}">
      <dgm:prSet/>
      <dgm:spPr/>
      <dgm:t>
        <a:bodyPr/>
        <a:lstStyle/>
        <a:p>
          <a:endParaRPr lang="en-US"/>
        </a:p>
      </dgm:t>
    </dgm:pt>
    <dgm:pt modelId="{238AEE18-735F-47C8-8EB1-CBFF8C3FD944}" type="sibTrans" cxnId="{2D058DE1-1229-47F8-9DBB-336498F238B3}">
      <dgm:prSet/>
      <dgm:spPr/>
      <dgm:t>
        <a:bodyPr/>
        <a:lstStyle/>
        <a:p>
          <a:endParaRPr lang="en-US"/>
        </a:p>
      </dgm:t>
    </dgm:pt>
    <dgm:pt modelId="{1932AF2C-7554-4892-B7F4-AD84AC367A5F}">
      <dgm:prSet phldrT="[Text]"/>
      <dgm:spPr/>
      <dgm:t>
        <a:bodyPr/>
        <a:lstStyle/>
        <a:p>
          <a:r>
            <a:rPr lang="en-US" dirty="0" smtClean="0"/>
            <a:t>Action n</a:t>
          </a:r>
          <a:endParaRPr lang="en-US" dirty="0"/>
        </a:p>
      </dgm:t>
    </dgm:pt>
    <dgm:pt modelId="{74A91F41-C28B-4265-B244-054592160C18}" type="parTrans" cxnId="{DEC983C3-2745-4D94-8D6A-0C606CBB37EB}">
      <dgm:prSet/>
      <dgm:spPr/>
      <dgm:t>
        <a:bodyPr/>
        <a:lstStyle/>
        <a:p>
          <a:endParaRPr lang="en-US"/>
        </a:p>
      </dgm:t>
    </dgm:pt>
    <dgm:pt modelId="{2DA83A68-5637-4E7A-8657-9F9003B271C1}" type="sibTrans" cxnId="{DEC983C3-2745-4D94-8D6A-0C606CBB37EB}">
      <dgm:prSet/>
      <dgm:spPr/>
      <dgm:t>
        <a:bodyPr/>
        <a:lstStyle/>
        <a:p>
          <a:endParaRPr lang="en-US"/>
        </a:p>
      </dgm:t>
    </dgm:pt>
    <dgm:pt modelId="{1E6AAA83-A084-4BF5-A3E2-A861412B7BD7}" type="pres">
      <dgm:prSet presAssocID="{1AFBD7E8-B04C-43E5-A3D3-FE91DEEEF9CC}" presName="linearFlow" presStyleCnt="0">
        <dgm:presLayoutVars>
          <dgm:resizeHandles val="exact"/>
        </dgm:presLayoutVars>
      </dgm:prSet>
      <dgm:spPr/>
    </dgm:pt>
    <dgm:pt modelId="{72B57EB3-A1FA-4656-8EB4-C579E4E2980F}" type="pres">
      <dgm:prSet presAssocID="{11398FDA-9311-424E-9E43-E07B679F4D8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D1DE77-FB23-485D-831B-238F483F4441}" type="pres">
      <dgm:prSet presAssocID="{DA0769FF-FB01-4AA8-875E-9B0DDD03C80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F506F83B-0653-496F-BFE9-01956C10A435}" type="pres">
      <dgm:prSet presAssocID="{DA0769FF-FB01-4AA8-875E-9B0DDD03C80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A26CBAB1-BC63-4697-AD20-7F68A955165C}" type="pres">
      <dgm:prSet presAssocID="{4E30E6AD-41EE-464A-BC2B-E9D266141F7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8FC7A2-05AB-4B96-AACF-5301EBA7E570}" type="pres">
      <dgm:prSet presAssocID="{238AEE18-735F-47C8-8EB1-CBFF8C3FD944}" presName="sibTrans" presStyleLbl="sibTrans2D1" presStyleIdx="1" presStyleCnt="2"/>
      <dgm:spPr/>
      <dgm:t>
        <a:bodyPr/>
        <a:lstStyle/>
        <a:p>
          <a:endParaRPr lang="en-US"/>
        </a:p>
      </dgm:t>
    </dgm:pt>
    <dgm:pt modelId="{931DA056-ACAB-4292-B0C7-891E5EC8F508}" type="pres">
      <dgm:prSet presAssocID="{238AEE18-735F-47C8-8EB1-CBFF8C3FD944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90BE4D5F-683E-4991-BD83-36D74C2CABF2}" type="pres">
      <dgm:prSet presAssocID="{1932AF2C-7554-4892-B7F4-AD84AC367A5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E3C117-BB47-454A-825A-D377F34B160D}" type="presOf" srcId="{4E30E6AD-41EE-464A-BC2B-E9D266141F7C}" destId="{A26CBAB1-BC63-4697-AD20-7F68A955165C}" srcOrd="0" destOrd="0" presId="urn:microsoft.com/office/officeart/2005/8/layout/process2"/>
    <dgm:cxn modelId="{46609807-684C-406C-98A9-556B33A0A031}" type="presOf" srcId="{11398FDA-9311-424E-9E43-E07B679F4D8E}" destId="{72B57EB3-A1FA-4656-8EB4-C579E4E2980F}" srcOrd="0" destOrd="0" presId="urn:microsoft.com/office/officeart/2005/8/layout/process2"/>
    <dgm:cxn modelId="{734D7159-5F52-4BCF-A75E-929B00393FB9}" type="presOf" srcId="{1932AF2C-7554-4892-B7F4-AD84AC367A5F}" destId="{90BE4D5F-683E-4991-BD83-36D74C2CABF2}" srcOrd="0" destOrd="0" presId="urn:microsoft.com/office/officeart/2005/8/layout/process2"/>
    <dgm:cxn modelId="{A2B8EE1F-D256-4272-8F68-7AD85226110B}" type="presOf" srcId="{DA0769FF-FB01-4AA8-875E-9B0DDD03C802}" destId="{E2D1DE77-FB23-485D-831B-238F483F4441}" srcOrd="0" destOrd="0" presId="urn:microsoft.com/office/officeart/2005/8/layout/process2"/>
    <dgm:cxn modelId="{DEC983C3-2745-4D94-8D6A-0C606CBB37EB}" srcId="{1AFBD7E8-B04C-43E5-A3D3-FE91DEEEF9CC}" destId="{1932AF2C-7554-4892-B7F4-AD84AC367A5F}" srcOrd="2" destOrd="0" parTransId="{74A91F41-C28B-4265-B244-054592160C18}" sibTransId="{2DA83A68-5637-4E7A-8657-9F9003B271C1}"/>
    <dgm:cxn modelId="{048BC8BC-0E3C-4F07-8D04-71E8B1EE4C38}" type="presOf" srcId="{238AEE18-735F-47C8-8EB1-CBFF8C3FD944}" destId="{4E8FC7A2-05AB-4B96-AACF-5301EBA7E570}" srcOrd="0" destOrd="0" presId="urn:microsoft.com/office/officeart/2005/8/layout/process2"/>
    <dgm:cxn modelId="{8CE0597D-8EE4-43B4-99D9-20B3A7EF1845}" type="presOf" srcId="{DA0769FF-FB01-4AA8-875E-9B0DDD03C802}" destId="{F506F83B-0653-496F-BFE9-01956C10A435}" srcOrd="1" destOrd="0" presId="urn:microsoft.com/office/officeart/2005/8/layout/process2"/>
    <dgm:cxn modelId="{2D058DE1-1229-47F8-9DBB-336498F238B3}" srcId="{1AFBD7E8-B04C-43E5-A3D3-FE91DEEEF9CC}" destId="{4E30E6AD-41EE-464A-BC2B-E9D266141F7C}" srcOrd="1" destOrd="0" parTransId="{D98CF3EB-7F04-4338-B8E2-E2B9A5B0E651}" sibTransId="{238AEE18-735F-47C8-8EB1-CBFF8C3FD944}"/>
    <dgm:cxn modelId="{A5DFE8C4-6DC6-4CC8-AE3E-CB46D9030BF3}" type="presOf" srcId="{238AEE18-735F-47C8-8EB1-CBFF8C3FD944}" destId="{931DA056-ACAB-4292-B0C7-891E5EC8F508}" srcOrd="1" destOrd="0" presId="urn:microsoft.com/office/officeart/2005/8/layout/process2"/>
    <dgm:cxn modelId="{7295619F-8148-4798-ADDC-0CA265CCF5DB}" srcId="{1AFBD7E8-B04C-43E5-A3D3-FE91DEEEF9CC}" destId="{11398FDA-9311-424E-9E43-E07B679F4D8E}" srcOrd="0" destOrd="0" parTransId="{1972C5DC-4253-4E6A-9104-E8381DEFF266}" sibTransId="{DA0769FF-FB01-4AA8-875E-9B0DDD03C802}"/>
    <dgm:cxn modelId="{B3A45D3D-A156-49DF-85F8-9F18F8978C37}" type="presOf" srcId="{1AFBD7E8-B04C-43E5-A3D3-FE91DEEEF9CC}" destId="{1E6AAA83-A084-4BF5-A3E2-A861412B7BD7}" srcOrd="0" destOrd="0" presId="urn:microsoft.com/office/officeart/2005/8/layout/process2"/>
    <dgm:cxn modelId="{932F80D8-F025-4FCD-886C-5B5EA136E62F}" type="presParOf" srcId="{1E6AAA83-A084-4BF5-A3E2-A861412B7BD7}" destId="{72B57EB3-A1FA-4656-8EB4-C579E4E2980F}" srcOrd="0" destOrd="0" presId="urn:microsoft.com/office/officeart/2005/8/layout/process2"/>
    <dgm:cxn modelId="{FE115E84-7E22-4811-ABCF-FA815948C6B4}" type="presParOf" srcId="{1E6AAA83-A084-4BF5-A3E2-A861412B7BD7}" destId="{E2D1DE77-FB23-485D-831B-238F483F4441}" srcOrd="1" destOrd="0" presId="urn:microsoft.com/office/officeart/2005/8/layout/process2"/>
    <dgm:cxn modelId="{1B84FB16-5207-47F9-8FFC-B9F1ECD1A7B7}" type="presParOf" srcId="{E2D1DE77-FB23-485D-831B-238F483F4441}" destId="{F506F83B-0653-496F-BFE9-01956C10A435}" srcOrd="0" destOrd="0" presId="urn:microsoft.com/office/officeart/2005/8/layout/process2"/>
    <dgm:cxn modelId="{D628F1D9-4D1C-4CC2-A212-828EEDD84420}" type="presParOf" srcId="{1E6AAA83-A084-4BF5-A3E2-A861412B7BD7}" destId="{A26CBAB1-BC63-4697-AD20-7F68A955165C}" srcOrd="2" destOrd="0" presId="urn:microsoft.com/office/officeart/2005/8/layout/process2"/>
    <dgm:cxn modelId="{E73F66C3-0062-4F33-ADB7-FF8C9EECAE24}" type="presParOf" srcId="{1E6AAA83-A084-4BF5-A3E2-A861412B7BD7}" destId="{4E8FC7A2-05AB-4B96-AACF-5301EBA7E570}" srcOrd="3" destOrd="0" presId="urn:microsoft.com/office/officeart/2005/8/layout/process2"/>
    <dgm:cxn modelId="{C7304159-4643-4724-9856-87B8878F4DD7}" type="presParOf" srcId="{4E8FC7A2-05AB-4B96-AACF-5301EBA7E570}" destId="{931DA056-ACAB-4292-B0C7-891E5EC8F508}" srcOrd="0" destOrd="0" presId="urn:microsoft.com/office/officeart/2005/8/layout/process2"/>
    <dgm:cxn modelId="{BAE7A7B4-1232-4EBD-9B9D-62F6BEA3A02E}" type="presParOf" srcId="{1E6AAA83-A084-4BF5-A3E2-A861412B7BD7}" destId="{90BE4D5F-683E-4991-BD83-36D74C2CABF2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FBD7E8-B04C-43E5-A3D3-FE91DEEEF9C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11398FDA-9311-424E-9E43-E07B679F4D8E}">
      <dgm:prSet phldrT="[Text]"/>
      <dgm:spPr/>
      <dgm:t>
        <a:bodyPr/>
        <a:lstStyle/>
        <a:p>
          <a:r>
            <a:rPr lang="en-US" dirty="0" smtClean="0"/>
            <a:t>Statement 1</a:t>
          </a:r>
          <a:endParaRPr lang="en-US" dirty="0"/>
        </a:p>
      </dgm:t>
    </dgm:pt>
    <dgm:pt modelId="{1972C5DC-4253-4E6A-9104-E8381DEFF266}" type="parTrans" cxnId="{7295619F-8148-4798-ADDC-0CA265CCF5DB}">
      <dgm:prSet/>
      <dgm:spPr/>
      <dgm:t>
        <a:bodyPr/>
        <a:lstStyle/>
        <a:p>
          <a:endParaRPr lang="en-US"/>
        </a:p>
      </dgm:t>
    </dgm:pt>
    <dgm:pt modelId="{DA0769FF-FB01-4AA8-875E-9B0DDD03C802}" type="sibTrans" cxnId="{7295619F-8148-4798-ADDC-0CA265CCF5DB}">
      <dgm:prSet/>
      <dgm:spPr/>
      <dgm:t>
        <a:bodyPr/>
        <a:lstStyle/>
        <a:p>
          <a:endParaRPr lang="en-US"/>
        </a:p>
      </dgm:t>
    </dgm:pt>
    <dgm:pt modelId="{4E30E6AD-41EE-464A-BC2B-E9D266141F7C}">
      <dgm:prSet phldrT="[Text]"/>
      <dgm:spPr/>
      <dgm:t>
        <a:bodyPr/>
        <a:lstStyle/>
        <a:p>
          <a:r>
            <a:rPr lang="en-US" dirty="0" smtClean="0"/>
            <a:t>Statement 2</a:t>
          </a:r>
          <a:endParaRPr lang="en-US" dirty="0"/>
        </a:p>
      </dgm:t>
    </dgm:pt>
    <dgm:pt modelId="{D98CF3EB-7F04-4338-B8E2-E2B9A5B0E651}" type="parTrans" cxnId="{2D058DE1-1229-47F8-9DBB-336498F238B3}">
      <dgm:prSet/>
      <dgm:spPr/>
      <dgm:t>
        <a:bodyPr/>
        <a:lstStyle/>
        <a:p>
          <a:endParaRPr lang="en-US"/>
        </a:p>
      </dgm:t>
    </dgm:pt>
    <dgm:pt modelId="{238AEE18-735F-47C8-8EB1-CBFF8C3FD944}" type="sibTrans" cxnId="{2D058DE1-1229-47F8-9DBB-336498F238B3}">
      <dgm:prSet/>
      <dgm:spPr/>
      <dgm:t>
        <a:bodyPr/>
        <a:lstStyle/>
        <a:p>
          <a:endParaRPr lang="en-US"/>
        </a:p>
      </dgm:t>
    </dgm:pt>
    <dgm:pt modelId="{1932AF2C-7554-4892-B7F4-AD84AC367A5F}">
      <dgm:prSet phldrT="[Text]"/>
      <dgm:spPr/>
      <dgm:t>
        <a:bodyPr/>
        <a:lstStyle/>
        <a:p>
          <a:r>
            <a:rPr lang="en-US" dirty="0" smtClean="0"/>
            <a:t>Statement n</a:t>
          </a:r>
          <a:endParaRPr lang="en-US" dirty="0"/>
        </a:p>
      </dgm:t>
    </dgm:pt>
    <dgm:pt modelId="{74A91F41-C28B-4265-B244-054592160C18}" type="parTrans" cxnId="{DEC983C3-2745-4D94-8D6A-0C606CBB37EB}">
      <dgm:prSet/>
      <dgm:spPr/>
      <dgm:t>
        <a:bodyPr/>
        <a:lstStyle/>
        <a:p>
          <a:endParaRPr lang="en-US"/>
        </a:p>
      </dgm:t>
    </dgm:pt>
    <dgm:pt modelId="{2DA83A68-5637-4E7A-8657-9F9003B271C1}" type="sibTrans" cxnId="{DEC983C3-2745-4D94-8D6A-0C606CBB37EB}">
      <dgm:prSet/>
      <dgm:spPr/>
      <dgm:t>
        <a:bodyPr/>
        <a:lstStyle/>
        <a:p>
          <a:endParaRPr lang="en-US"/>
        </a:p>
      </dgm:t>
    </dgm:pt>
    <dgm:pt modelId="{1E6AAA83-A084-4BF5-A3E2-A861412B7BD7}" type="pres">
      <dgm:prSet presAssocID="{1AFBD7E8-B04C-43E5-A3D3-FE91DEEEF9CC}" presName="linearFlow" presStyleCnt="0">
        <dgm:presLayoutVars>
          <dgm:resizeHandles val="exact"/>
        </dgm:presLayoutVars>
      </dgm:prSet>
      <dgm:spPr/>
    </dgm:pt>
    <dgm:pt modelId="{72B57EB3-A1FA-4656-8EB4-C579E4E2980F}" type="pres">
      <dgm:prSet presAssocID="{11398FDA-9311-424E-9E43-E07B679F4D8E}" presName="node" presStyleLbl="node1" presStyleIdx="0" presStyleCnt="3" custScaleX="1576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D1DE77-FB23-485D-831B-238F483F4441}" type="pres">
      <dgm:prSet presAssocID="{DA0769FF-FB01-4AA8-875E-9B0DDD03C80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F506F83B-0653-496F-BFE9-01956C10A435}" type="pres">
      <dgm:prSet presAssocID="{DA0769FF-FB01-4AA8-875E-9B0DDD03C80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A26CBAB1-BC63-4697-AD20-7F68A955165C}" type="pres">
      <dgm:prSet presAssocID="{4E30E6AD-41EE-464A-BC2B-E9D266141F7C}" presName="node" presStyleLbl="node1" presStyleIdx="1" presStyleCnt="3" custScaleX="1459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8FC7A2-05AB-4B96-AACF-5301EBA7E570}" type="pres">
      <dgm:prSet presAssocID="{238AEE18-735F-47C8-8EB1-CBFF8C3FD944}" presName="sibTrans" presStyleLbl="sibTrans2D1" presStyleIdx="1" presStyleCnt="2"/>
      <dgm:spPr/>
      <dgm:t>
        <a:bodyPr/>
        <a:lstStyle/>
        <a:p>
          <a:endParaRPr lang="en-US"/>
        </a:p>
      </dgm:t>
    </dgm:pt>
    <dgm:pt modelId="{931DA056-ACAB-4292-B0C7-891E5EC8F508}" type="pres">
      <dgm:prSet presAssocID="{238AEE18-735F-47C8-8EB1-CBFF8C3FD944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90BE4D5F-683E-4991-BD83-36D74C2CABF2}" type="pres">
      <dgm:prSet presAssocID="{1932AF2C-7554-4892-B7F4-AD84AC367A5F}" presName="node" presStyleLbl="node1" presStyleIdx="2" presStyleCnt="3" custScaleX="1459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752121-DE8E-4B93-BAE9-891A52446151}" type="presOf" srcId="{1932AF2C-7554-4892-B7F4-AD84AC367A5F}" destId="{90BE4D5F-683E-4991-BD83-36D74C2CABF2}" srcOrd="0" destOrd="0" presId="urn:microsoft.com/office/officeart/2005/8/layout/process2"/>
    <dgm:cxn modelId="{8B0F7D36-EA23-47FF-AC86-5BC92D81F81D}" type="presOf" srcId="{238AEE18-735F-47C8-8EB1-CBFF8C3FD944}" destId="{931DA056-ACAB-4292-B0C7-891E5EC8F508}" srcOrd="1" destOrd="0" presId="urn:microsoft.com/office/officeart/2005/8/layout/process2"/>
    <dgm:cxn modelId="{3250A76E-6A55-4533-9809-7BB36EF04125}" type="presOf" srcId="{238AEE18-735F-47C8-8EB1-CBFF8C3FD944}" destId="{4E8FC7A2-05AB-4B96-AACF-5301EBA7E570}" srcOrd="0" destOrd="0" presId="urn:microsoft.com/office/officeart/2005/8/layout/process2"/>
    <dgm:cxn modelId="{5F4D91BE-0DFB-419A-B768-14C88EBF4A31}" type="presOf" srcId="{DA0769FF-FB01-4AA8-875E-9B0DDD03C802}" destId="{F506F83B-0653-496F-BFE9-01956C10A435}" srcOrd="1" destOrd="0" presId="urn:microsoft.com/office/officeart/2005/8/layout/process2"/>
    <dgm:cxn modelId="{A46D383D-7C8C-4CC9-8B2D-0AC649141A1B}" type="presOf" srcId="{DA0769FF-FB01-4AA8-875E-9B0DDD03C802}" destId="{E2D1DE77-FB23-485D-831B-238F483F4441}" srcOrd="0" destOrd="0" presId="urn:microsoft.com/office/officeart/2005/8/layout/process2"/>
    <dgm:cxn modelId="{DEC983C3-2745-4D94-8D6A-0C606CBB37EB}" srcId="{1AFBD7E8-B04C-43E5-A3D3-FE91DEEEF9CC}" destId="{1932AF2C-7554-4892-B7F4-AD84AC367A5F}" srcOrd="2" destOrd="0" parTransId="{74A91F41-C28B-4265-B244-054592160C18}" sibTransId="{2DA83A68-5637-4E7A-8657-9F9003B271C1}"/>
    <dgm:cxn modelId="{293BED2C-DB73-4DDE-92BB-B6DAFD95752A}" type="presOf" srcId="{1AFBD7E8-B04C-43E5-A3D3-FE91DEEEF9CC}" destId="{1E6AAA83-A084-4BF5-A3E2-A861412B7BD7}" srcOrd="0" destOrd="0" presId="urn:microsoft.com/office/officeart/2005/8/layout/process2"/>
    <dgm:cxn modelId="{2D058DE1-1229-47F8-9DBB-336498F238B3}" srcId="{1AFBD7E8-B04C-43E5-A3D3-FE91DEEEF9CC}" destId="{4E30E6AD-41EE-464A-BC2B-E9D266141F7C}" srcOrd="1" destOrd="0" parTransId="{D98CF3EB-7F04-4338-B8E2-E2B9A5B0E651}" sibTransId="{238AEE18-735F-47C8-8EB1-CBFF8C3FD944}"/>
    <dgm:cxn modelId="{7295619F-8148-4798-ADDC-0CA265CCF5DB}" srcId="{1AFBD7E8-B04C-43E5-A3D3-FE91DEEEF9CC}" destId="{11398FDA-9311-424E-9E43-E07B679F4D8E}" srcOrd="0" destOrd="0" parTransId="{1972C5DC-4253-4E6A-9104-E8381DEFF266}" sibTransId="{DA0769FF-FB01-4AA8-875E-9B0DDD03C802}"/>
    <dgm:cxn modelId="{13B7D054-9810-4175-8FCC-06383A636F51}" type="presOf" srcId="{11398FDA-9311-424E-9E43-E07B679F4D8E}" destId="{72B57EB3-A1FA-4656-8EB4-C579E4E2980F}" srcOrd="0" destOrd="0" presId="urn:microsoft.com/office/officeart/2005/8/layout/process2"/>
    <dgm:cxn modelId="{9102E9F4-D672-4FCB-B14F-8A16293D1F44}" type="presOf" srcId="{4E30E6AD-41EE-464A-BC2B-E9D266141F7C}" destId="{A26CBAB1-BC63-4697-AD20-7F68A955165C}" srcOrd="0" destOrd="0" presId="urn:microsoft.com/office/officeart/2005/8/layout/process2"/>
    <dgm:cxn modelId="{73E0D816-AB0E-4956-A340-C46400993061}" type="presParOf" srcId="{1E6AAA83-A084-4BF5-A3E2-A861412B7BD7}" destId="{72B57EB3-A1FA-4656-8EB4-C579E4E2980F}" srcOrd="0" destOrd="0" presId="urn:microsoft.com/office/officeart/2005/8/layout/process2"/>
    <dgm:cxn modelId="{5B8E1884-DF28-41B3-8035-C44B5E427F7E}" type="presParOf" srcId="{1E6AAA83-A084-4BF5-A3E2-A861412B7BD7}" destId="{E2D1DE77-FB23-485D-831B-238F483F4441}" srcOrd="1" destOrd="0" presId="urn:microsoft.com/office/officeart/2005/8/layout/process2"/>
    <dgm:cxn modelId="{287D953A-D026-441C-AD95-596DB388683C}" type="presParOf" srcId="{E2D1DE77-FB23-485D-831B-238F483F4441}" destId="{F506F83B-0653-496F-BFE9-01956C10A435}" srcOrd="0" destOrd="0" presId="urn:microsoft.com/office/officeart/2005/8/layout/process2"/>
    <dgm:cxn modelId="{D06319DC-7893-43F0-994A-744005BD32EF}" type="presParOf" srcId="{1E6AAA83-A084-4BF5-A3E2-A861412B7BD7}" destId="{A26CBAB1-BC63-4697-AD20-7F68A955165C}" srcOrd="2" destOrd="0" presId="urn:microsoft.com/office/officeart/2005/8/layout/process2"/>
    <dgm:cxn modelId="{0FB3D087-5897-48CD-A07A-D023B0580B78}" type="presParOf" srcId="{1E6AAA83-A084-4BF5-A3E2-A861412B7BD7}" destId="{4E8FC7A2-05AB-4B96-AACF-5301EBA7E570}" srcOrd="3" destOrd="0" presId="urn:microsoft.com/office/officeart/2005/8/layout/process2"/>
    <dgm:cxn modelId="{792E7B37-6732-411D-8A1C-67FC30514830}" type="presParOf" srcId="{4E8FC7A2-05AB-4B96-AACF-5301EBA7E570}" destId="{931DA056-ACAB-4292-B0C7-891E5EC8F508}" srcOrd="0" destOrd="0" presId="urn:microsoft.com/office/officeart/2005/8/layout/process2"/>
    <dgm:cxn modelId="{C9E6CBE6-25BD-450E-9263-1B43E7149240}" type="presParOf" srcId="{1E6AAA83-A084-4BF5-A3E2-A861412B7BD7}" destId="{90BE4D5F-683E-4991-BD83-36D74C2CABF2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FBD7E8-B04C-43E5-A3D3-FE91DEEEF9C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11398FDA-9311-424E-9E43-E07B679F4D8E}">
      <dgm:prSet phldrT="[Text]"/>
      <dgm:spPr/>
      <dgm:t>
        <a:bodyPr/>
        <a:lstStyle/>
        <a:p>
          <a:r>
            <a:rPr lang="en-US" dirty="0" smtClean="0"/>
            <a:t>Statement 1</a:t>
          </a:r>
          <a:endParaRPr lang="en-US" dirty="0"/>
        </a:p>
      </dgm:t>
    </dgm:pt>
    <dgm:pt modelId="{1972C5DC-4253-4E6A-9104-E8381DEFF266}" type="parTrans" cxnId="{7295619F-8148-4798-ADDC-0CA265CCF5DB}">
      <dgm:prSet/>
      <dgm:spPr/>
      <dgm:t>
        <a:bodyPr/>
        <a:lstStyle/>
        <a:p>
          <a:endParaRPr lang="en-US"/>
        </a:p>
      </dgm:t>
    </dgm:pt>
    <dgm:pt modelId="{DA0769FF-FB01-4AA8-875E-9B0DDD03C802}" type="sibTrans" cxnId="{7295619F-8148-4798-ADDC-0CA265CCF5DB}">
      <dgm:prSet/>
      <dgm:spPr/>
      <dgm:t>
        <a:bodyPr/>
        <a:lstStyle/>
        <a:p>
          <a:endParaRPr lang="en-US"/>
        </a:p>
      </dgm:t>
    </dgm:pt>
    <dgm:pt modelId="{4E30E6AD-41EE-464A-BC2B-E9D266141F7C}">
      <dgm:prSet phldrT="[Text]"/>
      <dgm:spPr/>
      <dgm:t>
        <a:bodyPr/>
        <a:lstStyle/>
        <a:p>
          <a:r>
            <a:rPr lang="en-US" dirty="0" smtClean="0"/>
            <a:t>Statement 2</a:t>
          </a:r>
          <a:endParaRPr lang="en-US" dirty="0"/>
        </a:p>
      </dgm:t>
    </dgm:pt>
    <dgm:pt modelId="{D98CF3EB-7F04-4338-B8E2-E2B9A5B0E651}" type="parTrans" cxnId="{2D058DE1-1229-47F8-9DBB-336498F238B3}">
      <dgm:prSet/>
      <dgm:spPr/>
      <dgm:t>
        <a:bodyPr/>
        <a:lstStyle/>
        <a:p>
          <a:endParaRPr lang="en-US"/>
        </a:p>
      </dgm:t>
    </dgm:pt>
    <dgm:pt modelId="{238AEE18-735F-47C8-8EB1-CBFF8C3FD944}" type="sibTrans" cxnId="{2D058DE1-1229-47F8-9DBB-336498F238B3}">
      <dgm:prSet/>
      <dgm:spPr/>
      <dgm:t>
        <a:bodyPr/>
        <a:lstStyle/>
        <a:p>
          <a:endParaRPr lang="en-US"/>
        </a:p>
      </dgm:t>
    </dgm:pt>
    <dgm:pt modelId="{1932AF2C-7554-4892-B7F4-AD84AC367A5F}">
      <dgm:prSet phldrT="[Text]"/>
      <dgm:spPr/>
      <dgm:t>
        <a:bodyPr/>
        <a:lstStyle/>
        <a:p>
          <a:r>
            <a:rPr lang="en-US" dirty="0" smtClean="0"/>
            <a:t>Statement n</a:t>
          </a:r>
          <a:endParaRPr lang="en-US" dirty="0"/>
        </a:p>
      </dgm:t>
    </dgm:pt>
    <dgm:pt modelId="{74A91F41-C28B-4265-B244-054592160C18}" type="parTrans" cxnId="{DEC983C3-2745-4D94-8D6A-0C606CBB37EB}">
      <dgm:prSet/>
      <dgm:spPr/>
      <dgm:t>
        <a:bodyPr/>
        <a:lstStyle/>
        <a:p>
          <a:endParaRPr lang="en-US"/>
        </a:p>
      </dgm:t>
    </dgm:pt>
    <dgm:pt modelId="{2DA83A68-5637-4E7A-8657-9F9003B271C1}" type="sibTrans" cxnId="{DEC983C3-2745-4D94-8D6A-0C606CBB37EB}">
      <dgm:prSet/>
      <dgm:spPr/>
      <dgm:t>
        <a:bodyPr/>
        <a:lstStyle/>
        <a:p>
          <a:endParaRPr lang="en-US"/>
        </a:p>
      </dgm:t>
    </dgm:pt>
    <dgm:pt modelId="{1E6AAA83-A084-4BF5-A3E2-A861412B7BD7}" type="pres">
      <dgm:prSet presAssocID="{1AFBD7E8-B04C-43E5-A3D3-FE91DEEEF9CC}" presName="linearFlow" presStyleCnt="0">
        <dgm:presLayoutVars>
          <dgm:resizeHandles val="exact"/>
        </dgm:presLayoutVars>
      </dgm:prSet>
      <dgm:spPr/>
    </dgm:pt>
    <dgm:pt modelId="{72B57EB3-A1FA-4656-8EB4-C579E4E2980F}" type="pres">
      <dgm:prSet presAssocID="{11398FDA-9311-424E-9E43-E07B679F4D8E}" presName="node" presStyleLbl="node1" presStyleIdx="0" presStyleCnt="3" custScaleX="1576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D1DE77-FB23-485D-831B-238F483F4441}" type="pres">
      <dgm:prSet presAssocID="{DA0769FF-FB01-4AA8-875E-9B0DDD03C80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F506F83B-0653-496F-BFE9-01956C10A435}" type="pres">
      <dgm:prSet presAssocID="{DA0769FF-FB01-4AA8-875E-9B0DDD03C80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A26CBAB1-BC63-4697-AD20-7F68A955165C}" type="pres">
      <dgm:prSet presAssocID="{4E30E6AD-41EE-464A-BC2B-E9D266141F7C}" presName="node" presStyleLbl="node1" presStyleIdx="1" presStyleCnt="3" custScaleX="1459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8FC7A2-05AB-4B96-AACF-5301EBA7E570}" type="pres">
      <dgm:prSet presAssocID="{238AEE18-735F-47C8-8EB1-CBFF8C3FD944}" presName="sibTrans" presStyleLbl="sibTrans2D1" presStyleIdx="1" presStyleCnt="2"/>
      <dgm:spPr/>
      <dgm:t>
        <a:bodyPr/>
        <a:lstStyle/>
        <a:p>
          <a:endParaRPr lang="en-US"/>
        </a:p>
      </dgm:t>
    </dgm:pt>
    <dgm:pt modelId="{931DA056-ACAB-4292-B0C7-891E5EC8F508}" type="pres">
      <dgm:prSet presAssocID="{238AEE18-735F-47C8-8EB1-CBFF8C3FD944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90BE4D5F-683E-4991-BD83-36D74C2CABF2}" type="pres">
      <dgm:prSet presAssocID="{1932AF2C-7554-4892-B7F4-AD84AC367A5F}" presName="node" presStyleLbl="node1" presStyleIdx="2" presStyleCnt="3" custScaleX="1459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83785D-4213-4033-8718-9F468B646CAD}" type="presOf" srcId="{238AEE18-735F-47C8-8EB1-CBFF8C3FD944}" destId="{4E8FC7A2-05AB-4B96-AACF-5301EBA7E570}" srcOrd="0" destOrd="0" presId="urn:microsoft.com/office/officeart/2005/8/layout/process2"/>
    <dgm:cxn modelId="{05FA7468-53C8-4FB0-938E-21FAA41F3D72}" type="presOf" srcId="{1AFBD7E8-B04C-43E5-A3D3-FE91DEEEF9CC}" destId="{1E6AAA83-A084-4BF5-A3E2-A861412B7BD7}" srcOrd="0" destOrd="0" presId="urn:microsoft.com/office/officeart/2005/8/layout/process2"/>
    <dgm:cxn modelId="{2073067E-C010-4A79-A4B9-942E67E3DF8E}" type="presOf" srcId="{11398FDA-9311-424E-9E43-E07B679F4D8E}" destId="{72B57EB3-A1FA-4656-8EB4-C579E4E2980F}" srcOrd="0" destOrd="0" presId="urn:microsoft.com/office/officeart/2005/8/layout/process2"/>
    <dgm:cxn modelId="{2E367715-84E6-4761-B627-9E2E58425C24}" type="presOf" srcId="{DA0769FF-FB01-4AA8-875E-9B0DDD03C802}" destId="{F506F83B-0653-496F-BFE9-01956C10A435}" srcOrd="1" destOrd="0" presId="urn:microsoft.com/office/officeart/2005/8/layout/process2"/>
    <dgm:cxn modelId="{5A397C76-BE8B-4B0E-A536-C52FD1AB4184}" type="presOf" srcId="{DA0769FF-FB01-4AA8-875E-9B0DDD03C802}" destId="{E2D1DE77-FB23-485D-831B-238F483F4441}" srcOrd="0" destOrd="0" presId="urn:microsoft.com/office/officeart/2005/8/layout/process2"/>
    <dgm:cxn modelId="{2D058DE1-1229-47F8-9DBB-336498F238B3}" srcId="{1AFBD7E8-B04C-43E5-A3D3-FE91DEEEF9CC}" destId="{4E30E6AD-41EE-464A-BC2B-E9D266141F7C}" srcOrd="1" destOrd="0" parTransId="{D98CF3EB-7F04-4338-B8E2-E2B9A5B0E651}" sibTransId="{238AEE18-735F-47C8-8EB1-CBFF8C3FD944}"/>
    <dgm:cxn modelId="{DEC983C3-2745-4D94-8D6A-0C606CBB37EB}" srcId="{1AFBD7E8-B04C-43E5-A3D3-FE91DEEEF9CC}" destId="{1932AF2C-7554-4892-B7F4-AD84AC367A5F}" srcOrd="2" destOrd="0" parTransId="{74A91F41-C28B-4265-B244-054592160C18}" sibTransId="{2DA83A68-5637-4E7A-8657-9F9003B271C1}"/>
    <dgm:cxn modelId="{7295619F-8148-4798-ADDC-0CA265CCF5DB}" srcId="{1AFBD7E8-B04C-43E5-A3D3-FE91DEEEF9CC}" destId="{11398FDA-9311-424E-9E43-E07B679F4D8E}" srcOrd="0" destOrd="0" parTransId="{1972C5DC-4253-4E6A-9104-E8381DEFF266}" sibTransId="{DA0769FF-FB01-4AA8-875E-9B0DDD03C802}"/>
    <dgm:cxn modelId="{F15462BF-C63A-4A44-9C6B-33F5780D768F}" type="presOf" srcId="{238AEE18-735F-47C8-8EB1-CBFF8C3FD944}" destId="{931DA056-ACAB-4292-B0C7-891E5EC8F508}" srcOrd="1" destOrd="0" presId="urn:microsoft.com/office/officeart/2005/8/layout/process2"/>
    <dgm:cxn modelId="{8C6F707A-FF8C-47F6-86DF-E70450AC9380}" type="presOf" srcId="{4E30E6AD-41EE-464A-BC2B-E9D266141F7C}" destId="{A26CBAB1-BC63-4697-AD20-7F68A955165C}" srcOrd="0" destOrd="0" presId="urn:microsoft.com/office/officeart/2005/8/layout/process2"/>
    <dgm:cxn modelId="{A8E38F75-E5D1-4AC3-BE3E-E57F63157B0A}" type="presOf" srcId="{1932AF2C-7554-4892-B7F4-AD84AC367A5F}" destId="{90BE4D5F-683E-4991-BD83-36D74C2CABF2}" srcOrd="0" destOrd="0" presId="urn:microsoft.com/office/officeart/2005/8/layout/process2"/>
    <dgm:cxn modelId="{3D3C5D2F-FFCE-4E66-9C6D-799DE5561A84}" type="presParOf" srcId="{1E6AAA83-A084-4BF5-A3E2-A861412B7BD7}" destId="{72B57EB3-A1FA-4656-8EB4-C579E4E2980F}" srcOrd="0" destOrd="0" presId="urn:microsoft.com/office/officeart/2005/8/layout/process2"/>
    <dgm:cxn modelId="{09CDF007-C3F4-4A0A-9BE2-4068BB370511}" type="presParOf" srcId="{1E6AAA83-A084-4BF5-A3E2-A861412B7BD7}" destId="{E2D1DE77-FB23-485D-831B-238F483F4441}" srcOrd="1" destOrd="0" presId="urn:microsoft.com/office/officeart/2005/8/layout/process2"/>
    <dgm:cxn modelId="{646D881E-1953-4896-8C8E-36B44CDB4871}" type="presParOf" srcId="{E2D1DE77-FB23-485D-831B-238F483F4441}" destId="{F506F83B-0653-496F-BFE9-01956C10A435}" srcOrd="0" destOrd="0" presId="urn:microsoft.com/office/officeart/2005/8/layout/process2"/>
    <dgm:cxn modelId="{79AB4E98-4B5D-4C4C-9DA6-BE3FCE9208B3}" type="presParOf" srcId="{1E6AAA83-A084-4BF5-A3E2-A861412B7BD7}" destId="{A26CBAB1-BC63-4697-AD20-7F68A955165C}" srcOrd="2" destOrd="0" presId="urn:microsoft.com/office/officeart/2005/8/layout/process2"/>
    <dgm:cxn modelId="{569FD84F-7853-49F1-B7B9-552D1A99912F}" type="presParOf" srcId="{1E6AAA83-A084-4BF5-A3E2-A861412B7BD7}" destId="{4E8FC7A2-05AB-4B96-AACF-5301EBA7E570}" srcOrd="3" destOrd="0" presId="urn:microsoft.com/office/officeart/2005/8/layout/process2"/>
    <dgm:cxn modelId="{8518193D-8D79-4955-80C8-A27001B7042F}" type="presParOf" srcId="{4E8FC7A2-05AB-4B96-AACF-5301EBA7E570}" destId="{931DA056-ACAB-4292-B0C7-891E5EC8F508}" srcOrd="0" destOrd="0" presId="urn:microsoft.com/office/officeart/2005/8/layout/process2"/>
    <dgm:cxn modelId="{8C956B2E-2CA4-4B19-9162-B8B1D519A8CC}" type="presParOf" srcId="{1E6AAA83-A084-4BF5-A3E2-A861412B7BD7}" destId="{90BE4D5F-683E-4991-BD83-36D74C2CABF2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B57EB3-A1FA-4656-8EB4-C579E4E2980F}">
      <dsp:nvSpPr>
        <dsp:cNvPr id="0" name=""/>
        <dsp:cNvSpPr/>
      </dsp:nvSpPr>
      <dsp:spPr>
        <a:xfrm>
          <a:off x="2219903" y="0"/>
          <a:ext cx="1305355" cy="725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Action 1</a:t>
          </a:r>
          <a:endParaRPr lang="en-US" sz="2300" kern="1200" dirty="0"/>
        </a:p>
      </dsp:txBody>
      <dsp:txXfrm>
        <a:off x="2241143" y="21240"/>
        <a:ext cx="1262875" cy="682717"/>
      </dsp:txXfrm>
    </dsp:sp>
    <dsp:sp modelId="{E2D1DE77-FB23-485D-831B-238F483F4441}">
      <dsp:nvSpPr>
        <dsp:cNvPr id="0" name=""/>
        <dsp:cNvSpPr/>
      </dsp:nvSpPr>
      <dsp:spPr>
        <a:xfrm rot="5400000">
          <a:off x="2736606" y="743327"/>
          <a:ext cx="271949" cy="326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2774680" y="770522"/>
        <a:ext cx="195802" cy="190364"/>
      </dsp:txXfrm>
    </dsp:sp>
    <dsp:sp modelId="{A26CBAB1-BC63-4697-AD20-7F68A955165C}">
      <dsp:nvSpPr>
        <dsp:cNvPr id="0" name=""/>
        <dsp:cNvSpPr/>
      </dsp:nvSpPr>
      <dsp:spPr>
        <a:xfrm>
          <a:off x="2219903" y="1087796"/>
          <a:ext cx="1305355" cy="725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Action 2</a:t>
          </a:r>
          <a:endParaRPr lang="en-US" sz="2300" kern="1200" dirty="0"/>
        </a:p>
      </dsp:txBody>
      <dsp:txXfrm>
        <a:off x="2241143" y="1109036"/>
        <a:ext cx="1262875" cy="682717"/>
      </dsp:txXfrm>
    </dsp:sp>
    <dsp:sp modelId="{4E8FC7A2-05AB-4B96-AACF-5301EBA7E570}">
      <dsp:nvSpPr>
        <dsp:cNvPr id="0" name=""/>
        <dsp:cNvSpPr/>
      </dsp:nvSpPr>
      <dsp:spPr>
        <a:xfrm rot="5400000">
          <a:off x="2736606" y="1831123"/>
          <a:ext cx="271949" cy="326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2774680" y="1858318"/>
        <a:ext cx="195802" cy="190364"/>
      </dsp:txXfrm>
    </dsp:sp>
    <dsp:sp modelId="{90BE4D5F-683E-4991-BD83-36D74C2CABF2}">
      <dsp:nvSpPr>
        <dsp:cNvPr id="0" name=""/>
        <dsp:cNvSpPr/>
      </dsp:nvSpPr>
      <dsp:spPr>
        <a:xfrm>
          <a:off x="2219903" y="2175592"/>
          <a:ext cx="1305355" cy="725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Action n</a:t>
          </a:r>
          <a:endParaRPr lang="en-US" sz="2300" kern="1200" dirty="0"/>
        </a:p>
      </dsp:txBody>
      <dsp:txXfrm>
        <a:off x="2241143" y="2196832"/>
        <a:ext cx="1262875" cy="6827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B57EB3-A1FA-4656-8EB4-C579E4E2980F}">
      <dsp:nvSpPr>
        <dsp:cNvPr id="0" name=""/>
        <dsp:cNvSpPr/>
      </dsp:nvSpPr>
      <dsp:spPr>
        <a:xfrm>
          <a:off x="1843824" y="0"/>
          <a:ext cx="2057514" cy="725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Statement 1</a:t>
          </a:r>
          <a:endParaRPr lang="en-US" sz="1900" kern="1200" dirty="0"/>
        </a:p>
      </dsp:txBody>
      <dsp:txXfrm>
        <a:off x="1865064" y="21240"/>
        <a:ext cx="2015034" cy="682717"/>
      </dsp:txXfrm>
    </dsp:sp>
    <dsp:sp modelId="{E2D1DE77-FB23-485D-831B-238F483F4441}">
      <dsp:nvSpPr>
        <dsp:cNvPr id="0" name=""/>
        <dsp:cNvSpPr/>
      </dsp:nvSpPr>
      <dsp:spPr>
        <a:xfrm rot="5400000">
          <a:off x="2736606" y="743327"/>
          <a:ext cx="271949" cy="326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2774680" y="770522"/>
        <a:ext cx="195802" cy="190364"/>
      </dsp:txXfrm>
    </dsp:sp>
    <dsp:sp modelId="{A26CBAB1-BC63-4697-AD20-7F68A955165C}">
      <dsp:nvSpPr>
        <dsp:cNvPr id="0" name=""/>
        <dsp:cNvSpPr/>
      </dsp:nvSpPr>
      <dsp:spPr>
        <a:xfrm>
          <a:off x="1920024" y="1087796"/>
          <a:ext cx="1905114" cy="725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Statement 2</a:t>
          </a:r>
          <a:endParaRPr lang="en-US" sz="1900" kern="1200" dirty="0"/>
        </a:p>
      </dsp:txBody>
      <dsp:txXfrm>
        <a:off x="1941264" y="1109036"/>
        <a:ext cx="1862634" cy="682717"/>
      </dsp:txXfrm>
    </dsp:sp>
    <dsp:sp modelId="{4E8FC7A2-05AB-4B96-AACF-5301EBA7E570}">
      <dsp:nvSpPr>
        <dsp:cNvPr id="0" name=""/>
        <dsp:cNvSpPr/>
      </dsp:nvSpPr>
      <dsp:spPr>
        <a:xfrm rot="5400000">
          <a:off x="2736606" y="1831123"/>
          <a:ext cx="271949" cy="326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2774680" y="1858318"/>
        <a:ext cx="195802" cy="190364"/>
      </dsp:txXfrm>
    </dsp:sp>
    <dsp:sp modelId="{90BE4D5F-683E-4991-BD83-36D74C2CABF2}">
      <dsp:nvSpPr>
        <dsp:cNvPr id="0" name=""/>
        <dsp:cNvSpPr/>
      </dsp:nvSpPr>
      <dsp:spPr>
        <a:xfrm>
          <a:off x="1920024" y="2175592"/>
          <a:ext cx="1905114" cy="725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Statement n</a:t>
          </a:r>
          <a:endParaRPr lang="en-US" sz="1900" kern="1200" dirty="0"/>
        </a:p>
      </dsp:txBody>
      <dsp:txXfrm>
        <a:off x="1941264" y="2196832"/>
        <a:ext cx="1862634" cy="6827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B57EB3-A1FA-4656-8EB4-C579E4E2980F}">
      <dsp:nvSpPr>
        <dsp:cNvPr id="0" name=""/>
        <dsp:cNvSpPr/>
      </dsp:nvSpPr>
      <dsp:spPr>
        <a:xfrm>
          <a:off x="1843824" y="0"/>
          <a:ext cx="2057514" cy="725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Statement 1</a:t>
          </a:r>
          <a:endParaRPr lang="en-US" sz="1900" kern="1200" dirty="0"/>
        </a:p>
      </dsp:txBody>
      <dsp:txXfrm>
        <a:off x="1865064" y="21240"/>
        <a:ext cx="2015034" cy="682717"/>
      </dsp:txXfrm>
    </dsp:sp>
    <dsp:sp modelId="{E2D1DE77-FB23-485D-831B-238F483F4441}">
      <dsp:nvSpPr>
        <dsp:cNvPr id="0" name=""/>
        <dsp:cNvSpPr/>
      </dsp:nvSpPr>
      <dsp:spPr>
        <a:xfrm rot="5400000">
          <a:off x="2736606" y="743327"/>
          <a:ext cx="271949" cy="326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2774680" y="770522"/>
        <a:ext cx="195802" cy="190364"/>
      </dsp:txXfrm>
    </dsp:sp>
    <dsp:sp modelId="{A26CBAB1-BC63-4697-AD20-7F68A955165C}">
      <dsp:nvSpPr>
        <dsp:cNvPr id="0" name=""/>
        <dsp:cNvSpPr/>
      </dsp:nvSpPr>
      <dsp:spPr>
        <a:xfrm>
          <a:off x="1920024" y="1087796"/>
          <a:ext cx="1905114" cy="725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Statement 2</a:t>
          </a:r>
          <a:endParaRPr lang="en-US" sz="1900" kern="1200" dirty="0"/>
        </a:p>
      </dsp:txBody>
      <dsp:txXfrm>
        <a:off x="1941264" y="1109036"/>
        <a:ext cx="1862634" cy="682717"/>
      </dsp:txXfrm>
    </dsp:sp>
    <dsp:sp modelId="{4E8FC7A2-05AB-4B96-AACF-5301EBA7E570}">
      <dsp:nvSpPr>
        <dsp:cNvPr id="0" name=""/>
        <dsp:cNvSpPr/>
      </dsp:nvSpPr>
      <dsp:spPr>
        <a:xfrm rot="5400000">
          <a:off x="2736606" y="1831123"/>
          <a:ext cx="271949" cy="326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2774680" y="1858318"/>
        <a:ext cx="195802" cy="190364"/>
      </dsp:txXfrm>
    </dsp:sp>
    <dsp:sp modelId="{90BE4D5F-683E-4991-BD83-36D74C2CABF2}">
      <dsp:nvSpPr>
        <dsp:cNvPr id="0" name=""/>
        <dsp:cNvSpPr/>
      </dsp:nvSpPr>
      <dsp:spPr>
        <a:xfrm>
          <a:off x="1920024" y="2175592"/>
          <a:ext cx="1905114" cy="725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Statement n</a:t>
          </a:r>
          <a:endParaRPr lang="en-US" sz="1900" kern="1200" dirty="0"/>
        </a:p>
      </dsp:txBody>
      <dsp:txXfrm>
        <a:off x="1941264" y="2196832"/>
        <a:ext cx="1862634" cy="682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D433F-AD7D-483D-8902-B91C0375D089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EAC9E-75E8-469E-8969-D39DFAA4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82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FE08E-F1A2-4B5D-9C32-2888BF4DABFB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578EE-845A-4F6C-8605-0235A996B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05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en-US" baseline="0" dirty="0" smtClean="0"/>
              <a:t> better understand what I’m talking about lets looks at our running </a:t>
            </a:r>
            <a:r>
              <a:rPr lang="en-US" baseline="0" dirty="0" err="1" smtClean="0"/>
              <a:t>eg</a:t>
            </a:r>
            <a:r>
              <a:rPr lang="en-US" baseline="0" dirty="0" smtClean="0"/>
              <a:t> of Kitchen </a:t>
            </a:r>
            <a:r>
              <a:rPr lang="en-US" baseline="0" dirty="0" err="1" smtClean="0"/>
              <a:t>env</a:t>
            </a:r>
            <a:r>
              <a:rPr lang="en-US" baseline="0" dirty="0" smtClean="0"/>
              <a:t>.</a:t>
            </a:r>
            <a:endParaRPr lang="en-US" dirty="0" smtClean="0"/>
          </a:p>
          <a:p>
            <a:r>
              <a:rPr lang="en-US" dirty="0" smtClean="0"/>
              <a:t>What makes this problem challenging is.. Discrete task </a:t>
            </a:r>
            <a:r>
              <a:rPr lang="en-US" dirty="0" err="1" smtClean="0"/>
              <a:t>pl</a:t>
            </a:r>
            <a:r>
              <a:rPr lang="en-US" dirty="0" smtClean="0"/>
              <a:t> layer,</a:t>
            </a:r>
            <a:r>
              <a:rPr lang="en-US" baseline="0" dirty="0" smtClean="0"/>
              <a:t> even in the case of p </a:t>
            </a:r>
            <a:r>
              <a:rPr lang="en-US" baseline="0" dirty="0" err="1" smtClean="0"/>
              <a:t>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578EE-845A-4F6C-8605-0235A996B2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799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CCEA649-B14D-4C52-90A8-6F8AED092AE1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8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CCEA649-B14D-4C52-90A8-6F8AED092AE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 smtClean="0"/>
              <a:t>Similar to PDDL </a:t>
            </a:r>
            <a:r>
              <a:rPr lang="en-US" altLang="en-US" dirty="0" err="1" smtClean="0"/>
              <a:t>defs</a:t>
            </a:r>
            <a:r>
              <a:rPr lang="en-US" altLang="en-US" baseline="0" dirty="0" smtClean="0"/>
              <a:t> for those of you familiar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8054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43C986-F3D5-489C-B6EE-27A3DF1A5A0C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141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43C986-F3D5-489C-B6EE-27A3DF1A5A0C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96143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43C986-F3D5-489C-B6EE-27A3DF1A5A0C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708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 half the</a:t>
            </a:r>
            <a:r>
              <a:rPr lang="en-US" baseline="0" dirty="0" smtClean="0"/>
              <a:t> problem: move the dirty dishes to the dishwasher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578EE-845A-4F6C-8605-0235A996B2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4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One big difference is that program synthesis pure s/w abstractions..</a:t>
            </a:r>
            <a:r>
              <a:rPr lang="en-US" baseline="0" dirty="0" smtClean="0"/>
              <a:t> We physical world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Seperates</a:t>
            </a:r>
            <a:r>
              <a:rPr lang="en-US" baseline="0" dirty="0" smtClean="0"/>
              <a:t> us from fully automated approaches in our use of programmer info. </a:t>
            </a:r>
            <a:r>
              <a:rPr lang="en-US" baseline="0" dirty="0" err="1" smtClean="0"/>
              <a:t>Illustr</a:t>
            </a:r>
            <a:r>
              <a:rPr lang="en-US" baseline="0" dirty="0" smtClean="0"/>
              <a:t> next..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578EE-845A-4F6C-8605-0235A996B2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70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another example, suppose</a:t>
            </a:r>
            <a:r>
              <a:rPr lang="en-US" baseline="0" dirty="0" smtClean="0"/>
              <a:t> programmer is told that DIRTY dishes may be obstructing </a:t>
            </a:r>
            <a:r>
              <a:rPr lang="en-US" baseline="0" smtClean="0"/>
              <a:t>each 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578EE-845A-4F6C-8605-0235A996B2D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55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another example, suppose</a:t>
            </a:r>
            <a:r>
              <a:rPr lang="en-US" baseline="0" dirty="0" smtClean="0"/>
              <a:t> programmer is told that DIRTY dishes may be obstructing </a:t>
            </a:r>
            <a:r>
              <a:rPr lang="en-US" baseline="0" smtClean="0"/>
              <a:t>each 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578EE-845A-4F6C-8605-0235A996B2D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54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Domain = Problem Area </a:t>
            </a:r>
            <a:r>
              <a:rPr lang="en-US" dirty="0" err="1" smtClean="0"/>
              <a:t>eg</a:t>
            </a:r>
            <a:r>
              <a:rPr lang="en-US" dirty="0" smtClean="0"/>
              <a:t> Kitchen,</a:t>
            </a:r>
            <a:r>
              <a:rPr lang="en-US" baseline="0" dirty="0" smtClean="0"/>
              <a:t> or Warehouse or Transportation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578EE-845A-4F6C-8605-0235A996B2D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60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9E3F99-2779-4143-B88D-2419D1669F7E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676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782441E-BFEA-4928-9E02-D7BBA6BE106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804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CCEA649-B14D-4C52-90A8-6F8AED092AE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1992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2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1320800"/>
            <a:ext cx="2965450" cy="6870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1320800"/>
            <a:ext cx="8743950" cy="6870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7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2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0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695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3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6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318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828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9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20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06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7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050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5016500"/>
            <a:ext cx="58547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16500"/>
            <a:ext cx="58547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40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6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43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005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623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5016500"/>
            <a:ext cx="11861800" cy="317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1027" name="Line 2"/>
          <p:cNvSpPr>
            <a:spLocks noChangeShapeType="1"/>
          </p:cNvSpPr>
          <p:nvPr/>
        </p:nvSpPr>
        <p:spPr bwMode="auto">
          <a:xfrm>
            <a:off x="647700" y="4749800"/>
            <a:ext cx="11709400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1320800"/>
            <a:ext cx="11861800" cy="317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+mj-lt"/>
          <a:ea typeface="+mj-ea"/>
          <a:cs typeface="+mj-cs"/>
          <a:sym typeface="Helvetica Neue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61800" cy="656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+mj-lt"/>
          <a:ea typeface="+mj-ea"/>
          <a:cs typeface="+mj-cs"/>
          <a:sym typeface="Helvetica Neue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 b="1">
          <a:solidFill>
            <a:srgbClr val="052D52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9pPr>
    </p:titleStyle>
    <p:bodyStyle>
      <a:lvl1pPr marL="266700" indent="-266700" algn="l" rtl="0" eaLnBrk="0" fontAlgn="base" hangingPunct="0">
        <a:spcBef>
          <a:spcPts val="4800"/>
        </a:spcBef>
        <a:spcAft>
          <a:spcPct val="0"/>
        </a:spcAft>
        <a:buClr>
          <a:srgbClr val="424443"/>
        </a:buClr>
        <a:buSzPct val="100000"/>
        <a:buFont typeface="Helvetica Neue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eaLnBrk="0" fontAlgn="base" hangingPunct="0">
        <a:spcBef>
          <a:spcPts val="4800"/>
        </a:spcBef>
        <a:spcAft>
          <a:spcPct val="0"/>
        </a:spcAft>
        <a:buClr>
          <a:srgbClr val="424443"/>
        </a:buClr>
        <a:buSzPct val="100000"/>
        <a:buFont typeface="Helvetica Neue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eaLnBrk="0" fontAlgn="base" hangingPunct="0">
        <a:spcBef>
          <a:spcPts val="4800"/>
        </a:spcBef>
        <a:spcAft>
          <a:spcPct val="0"/>
        </a:spcAft>
        <a:buClr>
          <a:srgbClr val="424443"/>
        </a:buClr>
        <a:buSzPct val="100000"/>
        <a:buFont typeface="Helvetica Neue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eaLnBrk="0" fontAlgn="base" hangingPunct="0">
        <a:spcBef>
          <a:spcPts val="4800"/>
        </a:spcBef>
        <a:spcAft>
          <a:spcPct val="0"/>
        </a:spcAft>
        <a:buClr>
          <a:srgbClr val="424443"/>
        </a:buClr>
        <a:buSzPct val="100000"/>
        <a:buFont typeface="Helvetica Neue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eaLnBrk="0" fontAlgn="base" hangingPunct="0">
        <a:spcBef>
          <a:spcPts val="4800"/>
        </a:spcBef>
        <a:spcAft>
          <a:spcPct val="0"/>
        </a:spcAft>
        <a:buClr>
          <a:srgbClr val="424443"/>
        </a:buClr>
        <a:buSzPct val="100000"/>
        <a:buFont typeface="Helvetica Neue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424443"/>
        </a:buClr>
        <a:buSzPct val="100000"/>
        <a:buFont typeface="Helvetica Neue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424443"/>
        </a:buClr>
        <a:buSzPct val="100000"/>
        <a:buFont typeface="Helvetica Neue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424443"/>
        </a:buClr>
        <a:buSzPct val="100000"/>
        <a:buFont typeface="Helvetica Neue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424443"/>
        </a:buClr>
        <a:buSzPct val="100000"/>
        <a:buFont typeface="Helvetica Neue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QuickStyle" Target="../diagrams/quickStyle2.xml"/><Relationship Id="rId3" Type="http://schemas.openxmlformats.org/officeDocument/2006/relationships/notesSlide" Target="../notesSlides/notesSlide9.xml"/><Relationship Id="rId7" Type="http://schemas.openxmlformats.org/officeDocument/2006/relationships/diagramColors" Target="../diagrams/colors1.xml"/><Relationship Id="rId12" Type="http://schemas.openxmlformats.org/officeDocument/2006/relationships/diagramLayout" Target="../diagrams/layout2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3.vml"/><Relationship Id="rId6" Type="http://schemas.openxmlformats.org/officeDocument/2006/relationships/diagramQuickStyle" Target="../diagrams/quickStyle1.xml"/><Relationship Id="rId11" Type="http://schemas.openxmlformats.org/officeDocument/2006/relationships/diagramData" Target="../diagrams/data2.xml"/><Relationship Id="rId5" Type="http://schemas.openxmlformats.org/officeDocument/2006/relationships/diagramLayout" Target="../diagrams/layout1.xml"/><Relationship Id="rId15" Type="http://schemas.microsoft.com/office/2007/relationships/diagramDrawing" Target="../diagrams/drawing2.xml"/><Relationship Id="rId10" Type="http://schemas.openxmlformats.org/officeDocument/2006/relationships/image" Target="../media/image11.emf"/><Relationship Id="rId4" Type="http://schemas.openxmlformats.org/officeDocument/2006/relationships/diagramData" Target="../diagrams/data1.xml"/><Relationship Id="rId9" Type="http://schemas.openxmlformats.org/officeDocument/2006/relationships/oleObject" Target="../embeddings/oleObject3.bin"/><Relationship Id="rId14" Type="http://schemas.openxmlformats.org/officeDocument/2006/relationships/diagramColors" Target="../diagrams/colors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notesSlide" Target="../notesSlides/notesSlide10.xml"/><Relationship Id="rId7" Type="http://schemas.openxmlformats.org/officeDocument/2006/relationships/diagramLayout" Target="../diagrams/layout3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4.vml"/><Relationship Id="rId6" Type="http://schemas.openxmlformats.org/officeDocument/2006/relationships/diagramData" Target="../diagrams/data3.xml"/><Relationship Id="rId5" Type="http://schemas.openxmlformats.org/officeDocument/2006/relationships/image" Target="../media/image11.emf"/><Relationship Id="rId10" Type="http://schemas.microsoft.com/office/2007/relationships/diagramDrawing" Target="../diagrams/drawing3.xml"/><Relationship Id="rId4" Type="http://schemas.openxmlformats.org/officeDocument/2006/relationships/oleObject" Target="../embeddings/oleObject4.bin"/><Relationship Id="rId9" Type="http://schemas.openxmlformats.org/officeDocument/2006/relationships/diagramColors" Target="../diagrams/colors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>
                <a:latin typeface="Helvetica Neue" charset="0"/>
                <a:ea typeface="ヒラギノ角ゴ ProN W6" charset="0"/>
                <a:cs typeface="ヒラギノ角ゴ ProN W6" charset="0"/>
              </a:rPr>
              <a:t>ROBOSYNTH:</a:t>
            </a:r>
            <a:br>
              <a:rPr lang="en-US" dirty="0" smtClean="0">
                <a:latin typeface="Helvetica Neue" charset="0"/>
                <a:ea typeface="ヒラギノ角ゴ ProN W6" charset="0"/>
                <a:cs typeface="ヒラギノ角ゴ ProN W6" charset="0"/>
              </a:rPr>
            </a:br>
            <a:r>
              <a:rPr lang="en-US" dirty="0" smtClean="0">
                <a:latin typeface="Helvetica Neue" charset="0"/>
                <a:ea typeface="ヒラギノ角ゴ ProN W6" charset="0"/>
                <a:cs typeface="ヒラギノ角ゴ ProN W6" charset="0"/>
              </a:rPr>
              <a:t>SMT-Based </a:t>
            </a:r>
            <a:r>
              <a:rPr lang="en-US" dirty="0">
                <a:latin typeface="Helvetica Neue" charset="0"/>
                <a:ea typeface="ヒラギノ角ゴ ProN W6" charset="0"/>
                <a:cs typeface="ヒラギノ角ゴ ProN W6" charset="0"/>
              </a:rPr>
              <a:t>Synthesis of Integrated Task and Motion </a:t>
            </a:r>
            <a:r>
              <a:rPr lang="en-US" dirty="0" smtClean="0">
                <a:latin typeface="Helvetica Neue" charset="0"/>
                <a:ea typeface="ヒラギノ角ゴ ProN W6" charset="0"/>
                <a:cs typeface="ヒラギノ角ゴ ProN W6" charset="0"/>
              </a:rPr>
              <a:t>Plans from </a:t>
            </a:r>
            <a:r>
              <a:rPr lang="en-US" dirty="0">
                <a:latin typeface="Helvetica Neue" charset="0"/>
                <a:ea typeface="ヒラギノ角ゴ ProN W6" charset="0"/>
                <a:cs typeface="ヒラギノ角ゴ ProN W6" charset="0"/>
              </a:rPr>
              <a:t>Plan </a:t>
            </a:r>
            <a:r>
              <a:rPr lang="en-US" dirty="0" smtClean="0">
                <a:latin typeface="Helvetica Neue" charset="0"/>
                <a:ea typeface="ヒラギノ角ゴ ProN W6" charset="0"/>
                <a:cs typeface="ヒラギノ角ゴ ProN W6" charset="0"/>
              </a:rPr>
              <a:t>Outlines</a:t>
            </a:r>
            <a:endParaRPr lang="en-US" dirty="0">
              <a:latin typeface="Helvetica Neue" charset="0"/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/>
            <a:r>
              <a:rPr lang="en-US" b="1" dirty="0" err="1" smtClean="0">
                <a:latin typeface="Helvetica Neue" charset="0"/>
                <a:ea typeface="ヒラギノ角ゴ ProN W3" charset="0"/>
                <a:cs typeface="ヒラギノ角ゴ ProN W3" charset="0"/>
              </a:rPr>
              <a:t>Srinivas</a:t>
            </a:r>
            <a:r>
              <a:rPr lang="en-US" b="1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b="1" dirty="0" err="1" smtClean="0">
                <a:latin typeface="Helvetica Neue" charset="0"/>
                <a:ea typeface="ヒラギノ角ゴ ProN W3" charset="0"/>
                <a:cs typeface="ヒラギノ角ゴ ProN W3" charset="0"/>
              </a:rPr>
              <a:t>Nedunuri</a:t>
            </a:r>
            <a:r>
              <a:rPr lang="en-US" b="1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, </a:t>
            </a:r>
            <a:r>
              <a:rPr lang="en-US" b="1" dirty="0" err="1" smtClean="0">
                <a:latin typeface="Helvetica Neue" charset="0"/>
                <a:ea typeface="ヒラギノ角ゴ ProN W3" charset="0"/>
                <a:cs typeface="ヒラギノ角ゴ ProN W3" charset="0"/>
              </a:rPr>
              <a:t>Sailesh</a:t>
            </a:r>
            <a:r>
              <a:rPr lang="en-US" b="1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b="1" dirty="0" err="1" smtClean="0">
                <a:latin typeface="Helvetica Neue" charset="0"/>
                <a:ea typeface="ヒラギノ角ゴ ProN W3" charset="0"/>
                <a:cs typeface="ヒラギノ角ゴ ProN W3" charset="0"/>
              </a:rPr>
              <a:t>Prabhu</a:t>
            </a:r>
            <a:r>
              <a:rPr lang="en-US" b="1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, Mark Moll, </a:t>
            </a:r>
            <a:r>
              <a:rPr lang="en-US" b="1" dirty="0" err="1" smtClean="0">
                <a:latin typeface="Helvetica Neue" charset="0"/>
                <a:ea typeface="ヒラギノ角ゴ ProN W3" charset="0"/>
                <a:cs typeface="ヒラギノ角ゴ ProN W3" charset="0"/>
              </a:rPr>
              <a:t>Swarat</a:t>
            </a:r>
            <a:r>
              <a:rPr lang="en-US" b="1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b="1" dirty="0" err="1" smtClean="0">
                <a:latin typeface="Helvetica Neue" charset="0"/>
                <a:ea typeface="ヒラギノ角ゴ ProN W3" charset="0"/>
                <a:cs typeface="ヒラギノ角ゴ ProN W3" charset="0"/>
              </a:rPr>
              <a:t>Chaudhuri</a:t>
            </a:r>
            <a:r>
              <a:rPr lang="en-US" b="1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, and Lydia E. Kavraki</a:t>
            </a:r>
            <a:endParaRPr lang="en-US" b="1" dirty="0">
              <a:latin typeface="Helvetica Neue" charset="0"/>
              <a:ea typeface="ヒラギノ角ゴ ProN W6" charset="0"/>
              <a:cs typeface="ヒラギノ角ゴ ProN W6" charset="0"/>
            </a:endParaRPr>
          </a:p>
          <a:p>
            <a:pPr marL="0" indent="0" algn="ctr" eaLnBrk="1" hangingPunct="1"/>
            <a:r>
              <a:rPr lang="en-US" dirty="0">
                <a:latin typeface="Helvetica Neue" charset="0"/>
                <a:ea typeface="ヒラギノ角ゴ ProN W3" charset="0"/>
                <a:cs typeface="ヒラギノ角ゴ ProN W3" charset="0"/>
              </a:rPr>
              <a:t>Department of </a:t>
            </a:r>
            <a:r>
              <a:rPr lang="en-US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Computer Science</a:t>
            </a:r>
            <a:endParaRPr lang="en-US" dirty="0">
              <a:latin typeface="Helvetica Neue" charset="0"/>
              <a:ea typeface="ヒラギノ角ゴ ProN W3" charset="0"/>
              <a:cs typeface="ヒラギノ角ゴ ProN W3" charset="0"/>
            </a:endParaRPr>
          </a:p>
          <a:p>
            <a:pPr marL="0" indent="0" algn="ctr" eaLnBrk="1" hangingPunct="1"/>
            <a:r>
              <a:rPr lang="en-US" dirty="0">
                <a:latin typeface="Helvetica Neue" charset="0"/>
                <a:ea typeface="ヒラギノ角ゴ ProN W3" charset="0"/>
                <a:cs typeface="ヒラギノ角ゴ ProN W3" charset="0"/>
              </a:rPr>
              <a:t>Rice University</a:t>
            </a:r>
          </a:p>
          <a:p>
            <a:pPr marL="0" indent="0" algn="ctr" eaLnBrk="1" hangingPunct="1"/>
            <a:endParaRPr lang="en-US" dirty="0">
              <a:latin typeface="Helvetica Neue" charset="0"/>
              <a:ea typeface="ヒラギノ角ゴ ProN W3" charset="0"/>
              <a:cs typeface="ヒラギノ角ゴ ProN W3" charset="0"/>
            </a:endParaRPr>
          </a:p>
          <a:p>
            <a:pPr marL="0" indent="0" algn="ctr" eaLnBrk="1" hangingPunct="1"/>
            <a:r>
              <a:rPr lang="en-US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June 2, 2014</a:t>
            </a:r>
            <a:endParaRPr lang="en-US" dirty="0">
              <a:latin typeface="Helvetica Neue" charset="0"/>
              <a:ea typeface="ヒラギノ角ゴ ProN W3" charset="0"/>
              <a:cs typeface="ヒラギノ角ゴ ProN W3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Elbow Connector 41"/>
          <p:cNvCxnSpPr/>
          <p:nvPr/>
        </p:nvCxnSpPr>
        <p:spPr bwMode="auto">
          <a:xfrm rot="5400000">
            <a:off x="2739115" y="5178986"/>
            <a:ext cx="2443995" cy="1275"/>
          </a:xfrm>
          <a:prstGeom prst="bentConnector3">
            <a:avLst>
              <a:gd name="adj1" fmla="val 50000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Rounded Rectangle 38"/>
          <p:cNvSpPr/>
          <p:nvPr/>
        </p:nvSpPr>
        <p:spPr bwMode="auto">
          <a:xfrm>
            <a:off x="4885379" y="4623467"/>
            <a:ext cx="3153328" cy="1012011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Placement</a:t>
            </a:r>
            <a:r>
              <a:rPr kumimoji="0" lang="en-US" sz="2600" b="0" i="0" u="none" strike="noStrike" cap="none" normalizeH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 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Graph Generator</a:t>
            </a:r>
          </a:p>
        </p:txBody>
      </p:sp>
      <p:sp>
        <p:nvSpPr>
          <p:cNvPr id="125" name="Rounded Rectangle 124"/>
          <p:cNvSpPr/>
          <p:nvPr/>
        </p:nvSpPr>
        <p:spPr bwMode="auto">
          <a:xfrm>
            <a:off x="2880819" y="4269566"/>
            <a:ext cx="7507781" cy="3426478"/>
          </a:xfrm>
          <a:prstGeom prst="roundRect">
            <a:avLst/>
          </a:prstGeom>
          <a:solidFill>
            <a:srgbClr val="BFBFBF">
              <a:alpha val="60000"/>
            </a:srgb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42444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Inputs and Output of ROBOSYNTH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885379" y="4622065"/>
            <a:ext cx="3153328" cy="1012011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Placement</a:t>
            </a:r>
            <a:r>
              <a:rPr kumimoji="0" lang="en-US" sz="2600" b="0" i="0" u="none" strike="noStrike" cap="none" normalizeH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 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Graph Generator</a:t>
            </a:r>
          </a:p>
        </p:txBody>
      </p:sp>
      <p:sp>
        <p:nvSpPr>
          <p:cNvPr id="5" name="Flowchart: Decision 4"/>
          <p:cNvSpPr/>
          <p:nvPr/>
        </p:nvSpPr>
        <p:spPr bwMode="auto">
          <a:xfrm>
            <a:off x="7717192" y="8355596"/>
            <a:ext cx="3412788" cy="776220"/>
          </a:xfrm>
          <a:prstGeom prst="flowChartDecision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Solveable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17" y="3048193"/>
            <a:ext cx="1347178" cy="938213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092" y="3005673"/>
            <a:ext cx="136729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526" y="2932809"/>
            <a:ext cx="1543659" cy="104724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 bwMode="auto">
          <a:xfrm>
            <a:off x="3235266" y="6404862"/>
            <a:ext cx="1981200" cy="1079563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Formula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Generator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2934459" y="8503177"/>
            <a:ext cx="2582814" cy="583424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SMT Solver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8043197" y="5671355"/>
            <a:ext cx="1981200" cy="1079563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Plan Extractor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3852" y="2498805"/>
            <a:ext cx="2209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Plan Outline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33652" y="2513230"/>
            <a:ext cx="2209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Robot Model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98428" y="2530814"/>
            <a:ext cx="29214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Scene Description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2460" y="2882074"/>
            <a:ext cx="1001489" cy="1119311"/>
          </a:xfrm>
          <a:prstGeom prst="rect">
            <a:avLst/>
          </a:prstGeom>
        </p:spPr>
      </p:pic>
      <p:cxnSp>
        <p:nvCxnSpPr>
          <p:cNvPr id="28" name="Elbow Connector 27"/>
          <p:cNvCxnSpPr/>
          <p:nvPr/>
        </p:nvCxnSpPr>
        <p:spPr bwMode="auto">
          <a:xfrm rot="5400000">
            <a:off x="3572550" y="4675438"/>
            <a:ext cx="2509063" cy="949785"/>
          </a:xfrm>
          <a:prstGeom prst="bentConnector3">
            <a:avLst>
              <a:gd name="adj1" fmla="val 23032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Elbow Connector 39"/>
          <p:cNvCxnSpPr/>
          <p:nvPr/>
        </p:nvCxnSpPr>
        <p:spPr bwMode="auto">
          <a:xfrm rot="5400000">
            <a:off x="4741034" y="5672417"/>
            <a:ext cx="808231" cy="690554"/>
          </a:xfrm>
          <a:prstGeom prst="bentConnector3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Elbow Connector 52"/>
          <p:cNvCxnSpPr/>
          <p:nvPr/>
        </p:nvCxnSpPr>
        <p:spPr bwMode="auto">
          <a:xfrm rot="16200000" flipH="1">
            <a:off x="1514630" y="4225323"/>
            <a:ext cx="2424812" cy="1934265"/>
          </a:xfrm>
          <a:prstGeom prst="bentConnector3">
            <a:avLst>
              <a:gd name="adj1" fmla="val 50000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Elbow Connector 68"/>
          <p:cNvCxnSpPr>
            <a:stCxn id="5" idx="2"/>
            <a:endCxn id="7" idx="1"/>
          </p:cNvCxnSpPr>
          <p:nvPr/>
        </p:nvCxnSpPr>
        <p:spPr bwMode="auto">
          <a:xfrm rot="5400000" flipH="1">
            <a:off x="2460394" y="2168624"/>
            <a:ext cx="5614516" cy="8311869"/>
          </a:xfrm>
          <a:prstGeom prst="bentConnector4">
            <a:avLst>
              <a:gd name="adj1" fmla="val -4072"/>
              <a:gd name="adj2" fmla="val 102750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4" name="TextBox 103"/>
          <p:cNvSpPr txBox="1"/>
          <p:nvPr/>
        </p:nvSpPr>
        <p:spPr>
          <a:xfrm>
            <a:off x="8563652" y="2491290"/>
            <a:ext cx="29214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Executable Plan</a:t>
            </a:r>
            <a:endParaRPr lang="en-US" dirty="0"/>
          </a:p>
        </p:txBody>
      </p:sp>
      <p:cxnSp>
        <p:nvCxnSpPr>
          <p:cNvPr id="106" name="Elbow Connector 105"/>
          <p:cNvCxnSpPr>
            <a:stCxn id="12" idx="0"/>
            <a:endCxn id="16" idx="2"/>
          </p:cNvCxnSpPr>
          <p:nvPr/>
        </p:nvCxnSpPr>
        <p:spPr bwMode="auto">
          <a:xfrm rot="5400000" flipH="1" flipV="1">
            <a:off x="8533516" y="4501666"/>
            <a:ext cx="1669970" cy="669408"/>
          </a:xfrm>
          <a:prstGeom prst="bentConnector3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Arrow Connector 107"/>
          <p:cNvCxnSpPr/>
          <p:nvPr/>
        </p:nvCxnSpPr>
        <p:spPr bwMode="auto">
          <a:xfrm flipH="1" flipV="1">
            <a:off x="9416026" y="6741973"/>
            <a:ext cx="9909" cy="1593229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/>
          <p:cNvSpPr txBox="1"/>
          <p:nvPr/>
        </p:nvSpPr>
        <p:spPr>
          <a:xfrm>
            <a:off x="9346608" y="6762367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Model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9421303" y="9039139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</a:t>
            </a:r>
            <a:endParaRPr lang="en-US" sz="1800" dirty="0"/>
          </a:p>
        </p:txBody>
      </p:sp>
      <p:sp>
        <p:nvSpPr>
          <p:cNvPr id="116" name="TextBox 115"/>
          <p:cNvSpPr txBox="1"/>
          <p:nvPr/>
        </p:nvSpPr>
        <p:spPr>
          <a:xfrm>
            <a:off x="9413677" y="803408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Y</a:t>
            </a:r>
          </a:p>
        </p:txBody>
      </p:sp>
      <p:cxnSp>
        <p:nvCxnSpPr>
          <p:cNvPr id="119" name="Straight Arrow Connector 118"/>
          <p:cNvCxnSpPr/>
          <p:nvPr/>
        </p:nvCxnSpPr>
        <p:spPr bwMode="auto">
          <a:xfrm>
            <a:off x="6176144" y="3920073"/>
            <a:ext cx="0" cy="701992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" name="Straight Arrow Connector 121"/>
          <p:cNvCxnSpPr>
            <a:stCxn id="10" idx="2"/>
            <a:endCxn id="11" idx="0"/>
          </p:cNvCxnSpPr>
          <p:nvPr/>
        </p:nvCxnSpPr>
        <p:spPr bwMode="auto">
          <a:xfrm>
            <a:off x="4225866" y="7484425"/>
            <a:ext cx="0" cy="1018752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Arrow Connector 126"/>
          <p:cNvCxnSpPr>
            <a:stCxn id="11" idx="3"/>
            <a:endCxn id="5" idx="1"/>
          </p:cNvCxnSpPr>
          <p:nvPr/>
        </p:nvCxnSpPr>
        <p:spPr bwMode="auto">
          <a:xfrm flipV="1">
            <a:off x="5517273" y="8743706"/>
            <a:ext cx="2199919" cy="51183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877355" y="8986944"/>
            <a:ext cx="1980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Report Problem</a:t>
            </a:r>
            <a:endParaRPr lang="en-US" dirty="0"/>
          </a:p>
        </p:txBody>
      </p:sp>
      <p:sp>
        <p:nvSpPr>
          <p:cNvPr id="131" name="TextBox 130"/>
          <p:cNvSpPr txBox="1"/>
          <p:nvPr/>
        </p:nvSpPr>
        <p:spPr>
          <a:xfrm>
            <a:off x="6090630" y="3888920"/>
            <a:ext cx="1624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Environment</a:t>
            </a:r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4497122" y="3902813"/>
            <a:ext cx="912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Scene</a:t>
            </a:r>
            <a:endParaRPr lang="en-US" dirty="0"/>
          </a:p>
        </p:txBody>
      </p:sp>
      <p:sp>
        <p:nvSpPr>
          <p:cNvPr id="35" name="Rounded Rectangular Callout 34"/>
          <p:cNvSpPr/>
          <p:nvPr/>
        </p:nvSpPr>
        <p:spPr bwMode="auto">
          <a:xfrm>
            <a:off x="1452552" y="1771920"/>
            <a:ext cx="2362200" cy="612648"/>
          </a:xfrm>
          <a:prstGeom prst="wedgeRoundRectCallou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Key Idea #1</a:t>
            </a:r>
          </a:p>
        </p:txBody>
      </p:sp>
      <p:sp>
        <p:nvSpPr>
          <p:cNvPr id="36" name="Rounded Rectangular Callout 35"/>
          <p:cNvSpPr/>
          <p:nvPr/>
        </p:nvSpPr>
        <p:spPr bwMode="auto">
          <a:xfrm>
            <a:off x="8607295" y="1796140"/>
            <a:ext cx="2362200" cy="612648"/>
          </a:xfrm>
          <a:prstGeom prst="wedgeRoundRectCallout">
            <a:avLst>
              <a:gd name="adj1" fmla="val -102606"/>
              <a:gd name="adj2" fmla="val 410373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Key Idea #2</a:t>
            </a:r>
          </a:p>
        </p:txBody>
      </p:sp>
      <p:sp>
        <p:nvSpPr>
          <p:cNvPr id="37" name="Rounded Rectangular Callout 36"/>
          <p:cNvSpPr/>
          <p:nvPr/>
        </p:nvSpPr>
        <p:spPr bwMode="auto">
          <a:xfrm>
            <a:off x="197897" y="6285941"/>
            <a:ext cx="2362200" cy="612648"/>
          </a:xfrm>
          <a:prstGeom prst="wedgeRoundRectCallout">
            <a:avLst>
              <a:gd name="adj1" fmla="val 72654"/>
              <a:gd name="adj2" fmla="val 68132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Key Idea #3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99872" y="6028055"/>
            <a:ext cx="21788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Placement Graph</a:t>
            </a:r>
            <a:endParaRPr lang="en-US" dirty="0"/>
          </a:p>
        </p:txBody>
      </p:sp>
      <p:sp>
        <p:nvSpPr>
          <p:cNvPr id="124" name="Rounded Rectangle 123"/>
          <p:cNvSpPr/>
          <p:nvPr/>
        </p:nvSpPr>
        <p:spPr bwMode="auto">
          <a:xfrm>
            <a:off x="2880818" y="4242367"/>
            <a:ext cx="7507781" cy="3426478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ROBOSYNTH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048274" y="8057851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Formula</a:t>
            </a:r>
            <a:endParaRPr lang="en-US" dirty="0"/>
          </a:p>
        </p:txBody>
      </p:sp>
      <p:sp>
        <p:nvSpPr>
          <p:cNvPr id="47" name="Title 1"/>
          <p:cNvSpPr txBox="1">
            <a:spLocks/>
          </p:cNvSpPr>
          <p:nvPr/>
        </p:nvSpPr>
        <p:spPr bwMode="auto">
          <a:xfrm>
            <a:off x="686332" y="332969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+mj-lt"/>
                <a:ea typeface="+mj-ea"/>
                <a:cs typeface="+mj-cs"/>
                <a:sym typeface="Helvetica Neue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9pPr>
          </a:lstStyle>
          <a:p>
            <a:r>
              <a:rPr lang="en-US" kern="0" dirty="0" smtClean="0"/>
              <a:t>Architecture of ROBOSYNTH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4289654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125" grpId="0" animBg="1"/>
      <p:bldP spid="2" grpId="0"/>
      <p:bldP spid="4" grpId="0" animBg="1"/>
      <p:bldP spid="5" grpId="0" animBg="1"/>
      <p:bldP spid="11" grpId="0" animBg="1"/>
      <p:bldP spid="111" grpId="0"/>
      <p:bldP spid="116" grpId="0"/>
      <p:bldP spid="128" grpId="0"/>
      <p:bldP spid="35" grpId="0" animBg="1"/>
      <p:bldP spid="36" grpId="0" animBg="1"/>
      <p:bldP spid="37" grpId="0" animBg="1"/>
      <p:bldP spid="124" grpId="0" animBg="1"/>
      <p:bldP spid="5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/>
          <p:nvPr/>
        </p:nvSpPr>
        <p:spPr bwMode="auto">
          <a:xfrm>
            <a:off x="469458" y="2895050"/>
            <a:ext cx="6951131" cy="2185427"/>
          </a:xfrm>
          <a:custGeom>
            <a:avLst/>
            <a:gdLst>
              <a:gd name="connsiteX0" fmla="*/ 2895534 w 6951131"/>
              <a:gd name="connsiteY0" fmla="*/ 12742 h 2185427"/>
              <a:gd name="connsiteX1" fmla="*/ 207198 w 6951131"/>
              <a:gd name="connsiteY1" fmla="*/ 872278 h 2185427"/>
              <a:gd name="connsiteX2" fmla="*/ 865566 w 6951131"/>
              <a:gd name="connsiteY2" fmla="*/ 2060998 h 2185427"/>
              <a:gd name="connsiteX3" fmla="*/ 6278814 w 6951131"/>
              <a:gd name="connsiteY3" fmla="*/ 1969558 h 2185427"/>
              <a:gd name="connsiteX4" fmla="*/ 6498270 w 6951131"/>
              <a:gd name="connsiteY4" fmla="*/ 469942 h 2185427"/>
              <a:gd name="connsiteX5" fmla="*/ 2895534 w 6951131"/>
              <a:gd name="connsiteY5" fmla="*/ 12742 h 2185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51131" h="2185427">
                <a:moveTo>
                  <a:pt x="2895534" y="12742"/>
                </a:moveTo>
                <a:cubicBezTo>
                  <a:pt x="1847022" y="79798"/>
                  <a:pt x="545526" y="530902"/>
                  <a:pt x="207198" y="872278"/>
                </a:cubicBezTo>
                <a:cubicBezTo>
                  <a:pt x="-131130" y="1213654"/>
                  <a:pt x="-146370" y="1878118"/>
                  <a:pt x="865566" y="2060998"/>
                </a:cubicBezTo>
                <a:cubicBezTo>
                  <a:pt x="1877502" y="2243878"/>
                  <a:pt x="5340030" y="2234734"/>
                  <a:pt x="6278814" y="1969558"/>
                </a:cubicBezTo>
                <a:cubicBezTo>
                  <a:pt x="7217598" y="1704382"/>
                  <a:pt x="7059102" y="789982"/>
                  <a:pt x="6498270" y="469942"/>
                </a:cubicBezTo>
                <a:cubicBezTo>
                  <a:pt x="5937438" y="149902"/>
                  <a:pt x="3944046" y="-54314"/>
                  <a:pt x="2895534" y="12742"/>
                </a:cubicBezTo>
                <a:close/>
              </a:path>
            </a:pathLst>
          </a:cu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18" y="389633"/>
            <a:ext cx="11702272" cy="1628161"/>
          </a:xfrm>
          <a:ln/>
        </p:spPr>
        <p:txBody>
          <a:bodyPr vert="horz" wrap="square" lIns="50800" tIns="50158" rIns="50800" bIns="50800" numCol="1" anchor="b" anchorCtr="0" compatLnSpc="1">
            <a:prstTxWarp prst="textNoShape">
              <a:avLst/>
            </a:prstTxWarp>
          </a:bodyPr>
          <a:lstStyle/>
          <a:p>
            <a:pPr>
              <a:tabLst>
                <a:tab pos="0" algn="l"/>
                <a:tab pos="589834" algn="l"/>
                <a:tab pos="1179667" algn="l"/>
                <a:tab pos="1769501" algn="l"/>
                <a:tab pos="2359335" algn="l"/>
                <a:tab pos="2949169" algn="l"/>
                <a:tab pos="3539002" algn="l"/>
                <a:tab pos="4128836" algn="l"/>
                <a:tab pos="4718670" algn="l"/>
                <a:tab pos="5308503" algn="l"/>
                <a:tab pos="5898337" algn="l"/>
                <a:tab pos="6488171" algn="l"/>
                <a:tab pos="7078005" algn="l"/>
                <a:tab pos="7667838" algn="l"/>
                <a:tab pos="8257672" algn="l"/>
                <a:tab pos="8847506" algn="l"/>
                <a:tab pos="9437340" algn="l"/>
                <a:tab pos="10027173" algn="l"/>
                <a:tab pos="10617007" algn="l"/>
                <a:tab pos="11206841" algn="l"/>
                <a:tab pos="11796674" algn="l"/>
              </a:tabLst>
            </a:pPr>
            <a:r>
              <a:rPr lang="en-US" altLang="en-US" dirty="0" smtClean="0"/>
              <a:t>What happens when the Domain and Scene are conflated</a:t>
            </a:r>
            <a:endParaRPr lang="en-US" altLang="en-US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200129" y="2712065"/>
            <a:ext cx="10860545" cy="6144000"/>
          </a:xfrm>
          <a:ln/>
        </p:spPr>
        <p:txBody>
          <a:bodyPr/>
          <a:lstStyle/>
          <a:p>
            <a:pPr marL="546826" indent="-407559">
              <a:lnSpc>
                <a:spcPct val="93000"/>
              </a:lnSpc>
              <a:buClrTx/>
              <a:buSzPct val="45000"/>
              <a:buNone/>
              <a:tabLst>
                <a:tab pos="546826" algn="l"/>
                <a:tab pos="692235" algn="l"/>
                <a:tab pos="1282069" algn="l"/>
                <a:tab pos="1871903" algn="l"/>
                <a:tab pos="2461737" algn="l"/>
                <a:tab pos="3051570" algn="l"/>
                <a:tab pos="3641404" algn="l"/>
                <a:tab pos="4231238" algn="l"/>
                <a:tab pos="4821071" algn="l"/>
                <a:tab pos="5410905" algn="l"/>
                <a:tab pos="6000739" algn="l"/>
                <a:tab pos="6590573" algn="l"/>
                <a:tab pos="7180406" algn="l"/>
                <a:tab pos="7770240" algn="l"/>
                <a:tab pos="8360074" algn="l"/>
                <a:tab pos="8949907" algn="l"/>
                <a:tab pos="9539741" algn="l"/>
                <a:tab pos="10129575" algn="l"/>
                <a:tab pos="10719409" algn="l"/>
                <a:tab pos="11309242" algn="l"/>
                <a:tab pos="11899076" algn="l"/>
              </a:tabLst>
            </a:pPr>
            <a:endParaRPr lang="en-US" altLang="en-US" dirty="0"/>
          </a:p>
          <a:p>
            <a:pPr marL="546826" indent="-407559">
              <a:lnSpc>
                <a:spcPct val="93000"/>
              </a:lnSpc>
              <a:buClrTx/>
              <a:buNone/>
              <a:tabLst>
                <a:tab pos="546826" algn="l"/>
                <a:tab pos="692235" algn="l"/>
                <a:tab pos="1282069" algn="l"/>
                <a:tab pos="1871903" algn="l"/>
                <a:tab pos="2461737" algn="l"/>
                <a:tab pos="3051570" algn="l"/>
                <a:tab pos="3641404" algn="l"/>
                <a:tab pos="4231238" algn="l"/>
                <a:tab pos="4821071" algn="l"/>
                <a:tab pos="5410905" algn="l"/>
                <a:tab pos="6000739" algn="l"/>
                <a:tab pos="6590573" algn="l"/>
                <a:tab pos="7180406" algn="l"/>
                <a:tab pos="7770240" algn="l"/>
                <a:tab pos="8360074" algn="l"/>
                <a:tab pos="8949907" algn="l"/>
                <a:tab pos="9539741" algn="l"/>
                <a:tab pos="10129575" algn="l"/>
                <a:tab pos="10719409" algn="l"/>
                <a:tab pos="11309242" algn="l"/>
                <a:tab pos="11899076" algn="l"/>
              </a:tabLst>
            </a:pPr>
            <a:endParaRPr lang="en-US" altLang="en-US" dirty="0"/>
          </a:p>
          <a:p>
            <a:pPr marL="546826" indent="-407559">
              <a:lnSpc>
                <a:spcPct val="93000"/>
              </a:lnSpc>
              <a:buClrTx/>
              <a:buSzPct val="45000"/>
              <a:buNone/>
              <a:tabLst>
                <a:tab pos="546826" algn="l"/>
                <a:tab pos="692235" algn="l"/>
                <a:tab pos="1282069" algn="l"/>
                <a:tab pos="1871903" algn="l"/>
                <a:tab pos="2461737" algn="l"/>
                <a:tab pos="3051570" algn="l"/>
                <a:tab pos="3641404" algn="l"/>
                <a:tab pos="4231238" algn="l"/>
                <a:tab pos="4821071" algn="l"/>
                <a:tab pos="5410905" algn="l"/>
                <a:tab pos="6000739" algn="l"/>
                <a:tab pos="6590573" algn="l"/>
                <a:tab pos="7180406" algn="l"/>
                <a:tab pos="7770240" algn="l"/>
                <a:tab pos="8360074" algn="l"/>
                <a:tab pos="8949907" algn="l"/>
                <a:tab pos="9539741" algn="l"/>
                <a:tab pos="10129575" algn="l"/>
                <a:tab pos="10719409" algn="l"/>
                <a:tab pos="11309242" algn="l"/>
                <a:tab pos="11899076" algn="l"/>
              </a:tabLst>
            </a:pPr>
            <a:endParaRPr lang="en-US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38034" y="2298424"/>
            <a:ext cx="32927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Workspace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56782" y="6643464"/>
            <a:ext cx="443581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Only a small part of the configuration changes between each move,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7105072" y="3805169"/>
            <a:ext cx="5562600" cy="1007943"/>
          </a:xfrm>
          <a:prstGeom prst="wedgeRoundRectCallout">
            <a:avLst>
              <a:gd name="adj1" fmla="val -114737"/>
              <a:gd name="adj2" fmla="val 90606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These paths need not be planned out in the entire configuration 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56782" y="2259023"/>
            <a:ext cx="32927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urved Left Arrow 2"/>
          <p:cNvSpPr/>
          <p:nvPr/>
        </p:nvSpPr>
        <p:spPr bwMode="auto">
          <a:xfrm>
            <a:off x="6962919" y="6096000"/>
            <a:ext cx="1026816" cy="2160572"/>
          </a:xfrm>
          <a:prstGeom prst="curvedLeftArrow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487631"/>
              </p:ext>
            </p:extLst>
          </p:nvPr>
        </p:nvGraphicFramePr>
        <p:xfrm>
          <a:off x="184641" y="3165107"/>
          <a:ext cx="8276407" cy="5525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Visio" r:id="rId4" imgW="8697765" imgH="5806811" progId="Visio.Drawing.11">
                  <p:embed/>
                </p:oleObj>
              </mc:Choice>
              <mc:Fallback>
                <p:oleObj name="Visio" r:id="rId4" imgW="8697765" imgH="5806811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4641" y="3165107"/>
                        <a:ext cx="8276407" cy="55256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12"/>
          <p:cNvSpPr/>
          <p:nvPr/>
        </p:nvSpPr>
        <p:spPr bwMode="auto">
          <a:xfrm>
            <a:off x="396990" y="5073728"/>
            <a:ext cx="6608525" cy="2044498"/>
          </a:xfrm>
          <a:custGeom>
            <a:avLst/>
            <a:gdLst>
              <a:gd name="connsiteX0" fmla="*/ 2895534 w 6951131"/>
              <a:gd name="connsiteY0" fmla="*/ 12742 h 2185427"/>
              <a:gd name="connsiteX1" fmla="*/ 207198 w 6951131"/>
              <a:gd name="connsiteY1" fmla="*/ 872278 h 2185427"/>
              <a:gd name="connsiteX2" fmla="*/ 865566 w 6951131"/>
              <a:gd name="connsiteY2" fmla="*/ 2060998 h 2185427"/>
              <a:gd name="connsiteX3" fmla="*/ 6278814 w 6951131"/>
              <a:gd name="connsiteY3" fmla="*/ 1969558 h 2185427"/>
              <a:gd name="connsiteX4" fmla="*/ 6498270 w 6951131"/>
              <a:gd name="connsiteY4" fmla="*/ 469942 h 2185427"/>
              <a:gd name="connsiteX5" fmla="*/ 2895534 w 6951131"/>
              <a:gd name="connsiteY5" fmla="*/ 12742 h 2185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51131" h="2185427">
                <a:moveTo>
                  <a:pt x="2895534" y="12742"/>
                </a:moveTo>
                <a:cubicBezTo>
                  <a:pt x="1847022" y="79798"/>
                  <a:pt x="545526" y="530902"/>
                  <a:pt x="207198" y="872278"/>
                </a:cubicBezTo>
                <a:cubicBezTo>
                  <a:pt x="-131130" y="1213654"/>
                  <a:pt x="-146370" y="1878118"/>
                  <a:pt x="865566" y="2060998"/>
                </a:cubicBezTo>
                <a:cubicBezTo>
                  <a:pt x="1877502" y="2243878"/>
                  <a:pt x="5340030" y="2234734"/>
                  <a:pt x="6278814" y="1969558"/>
                </a:cubicBezTo>
                <a:cubicBezTo>
                  <a:pt x="7217598" y="1704382"/>
                  <a:pt x="7059102" y="789982"/>
                  <a:pt x="6498270" y="469942"/>
                </a:cubicBezTo>
                <a:cubicBezTo>
                  <a:pt x="5937438" y="149902"/>
                  <a:pt x="3944046" y="-54314"/>
                  <a:pt x="2895534" y="12742"/>
                </a:cubicBezTo>
                <a:close/>
              </a:path>
            </a:pathLst>
          </a:cu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469458" y="6963634"/>
            <a:ext cx="6608525" cy="2044498"/>
          </a:xfrm>
          <a:custGeom>
            <a:avLst/>
            <a:gdLst>
              <a:gd name="connsiteX0" fmla="*/ 2895534 w 6951131"/>
              <a:gd name="connsiteY0" fmla="*/ 12742 h 2185427"/>
              <a:gd name="connsiteX1" fmla="*/ 207198 w 6951131"/>
              <a:gd name="connsiteY1" fmla="*/ 872278 h 2185427"/>
              <a:gd name="connsiteX2" fmla="*/ 865566 w 6951131"/>
              <a:gd name="connsiteY2" fmla="*/ 2060998 h 2185427"/>
              <a:gd name="connsiteX3" fmla="*/ 6278814 w 6951131"/>
              <a:gd name="connsiteY3" fmla="*/ 1969558 h 2185427"/>
              <a:gd name="connsiteX4" fmla="*/ 6498270 w 6951131"/>
              <a:gd name="connsiteY4" fmla="*/ 469942 h 2185427"/>
              <a:gd name="connsiteX5" fmla="*/ 2895534 w 6951131"/>
              <a:gd name="connsiteY5" fmla="*/ 12742 h 2185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51131" h="2185427">
                <a:moveTo>
                  <a:pt x="2895534" y="12742"/>
                </a:moveTo>
                <a:cubicBezTo>
                  <a:pt x="1847022" y="79798"/>
                  <a:pt x="545526" y="530902"/>
                  <a:pt x="207198" y="872278"/>
                </a:cubicBezTo>
                <a:cubicBezTo>
                  <a:pt x="-131130" y="1213654"/>
                  <a:pt x="-146370" y="1878118"/>
                  <a:pt x="865566" y="2060998"/>
                </a:cubicBezTo>
                <a:cubicBezTo>
                  <a:pt x="1877502" y="2243878"/>
                  <a:pt x="5340030" y="2234734"/>
                  <a:pt x="6278814" y="1969558"/>
                </a:cubicBezTo>
                <a:cubicBezTo>
                  <a:pt x="7217598" y="1704382"/>
                  <a:pt x="7059102" y="789982"/>
                  <a:pt x="6498270" y="469942"/>
                </a:cubicBezTo>
                <a:cubicBezTo>
                  <a:pt x="5937438" y="149902"/>
                  <a:pt x="3944046" y="-54314"/>
                  <a:pt x="2895534" y="12742"/>
                </a:cubicBezTo>
                <a:close/>
              </a:path>
            </a:pathLst>
          </a:cu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81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  <p:bldP spid="5" grpId="0" animBg="1"/>
      <p:bldP spid="3" grpId="0" animBg="1"/>
      <p:bldP spid="13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50837"/>
              </p:ext>
            </p:extLst>
          </p:nvPr>
        </p:nvGraphicFramePr>
        <p:xfrm>
          <a:off x="678931" y="2854395"/>
          <a:ext cx="11410409" cy="5832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3" name="Visio" r:id="rId4" imgW="5768097" imgH="2948754" progId="Visio.Drawing.11">
                  <p:embed/>
                </p:oleObj>
              </mc:Choice>
              <mc:Fallback>
                <p:oleObj name="Visio" r:id="rId4" imgW="5768097" imgH="2948754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8931" y="2854395"/>
                        <a:ext cx="11410409" cy="58324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18" y="389633"/>
            <a:ext cx="11702272" cy="1628161"/>
          </a:xfrm>
          <a:ln/>
        </p:spPr>
        <p:txBody>
          <a:bodyPr vert="horz" wrap="square" lIns="50800" tIns="50158" rIns="50800" bIns="50800" numCol="1" anchor="b" anchorCtr="0" compatLnSpc="1">
            <a:prstTxWarp prst="textNoShape">
              <a:avLst/>
            </a:prstTxWarp>
          </a:bodyPr>
          <a:lstStyle/>
          <a:p>
            <a:pPr>
              <a:tabLst>
                <a:tab pos="0" algn="l"/>
                <a:tab pos="589834" algn="l"/>
                <a:tab pos="1179667" algn="l"/>
                <a:tab pos="1769501" algn="l"/>
                <a:tab pos="2359335" algn="l"/>
                <a:tab pos="2949169" algn="l"/>
                <a:tab pos="3539002" algn="l"/>
                <a:tab pos="4128836" algn="l"/>
                <a:tab pos="4718670" algn="l"/>
                <a:tab pos="5308503" algn="l"/>
                <a:tab pos="5898337" algn="l"/>
                <a:tab pos="6488171" algn="l"/>
                <a:tab pos="7078005" algn="l"/>
                <a:tab pos="7667838" algn="l"/>
                <a:tab pos="8257672" algn="l"/>
                <a:tab pos="8847506" algn="l"/>
                <a:tab pos="9437340" algn="l"/>
                <a:tab pos="10027173" algn="l"/>
                <a:tab pos="10617007" algn="l"/>
                <a:tab pos="11206841" algn="l"/>
                <a:tab pos="11796674" algn="l"/>
              </a:tabLst>
            </a:pPr>
            <a:r>
              <a:rPr lang="en-US" altLang="en-US" dirty="0" smtClean="0"/>
              <a:t>Key Idea #2: Represent motion level information that doesn’t change over plans</a:t>
            </a:r>
            <a:endParaRPr lang="en-US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02161" y="8839200"/>
            <a:ext cx="31997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Placement Graph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863599" y="3294098"/>
            <a:ext cx="3863961" cy="515902"/>
          </a:xfrm>
          <a:prstGeom prst="wedgeRoundRectCallout">
            <a:avLst>
              <a:gd name="adj1" fmla="val 73798"/>
              <a:gd name="adj2" fmla="val 207203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Robot base movement</a:t>
            </a: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4978400" y="6477000"/>
            <a:ext cx="2317729" cy="914400"/>
          </a:xfrm>
          <a:prstGeom prst="wedgeRoundRectCallout">
            <a:avLst>
              <a:gd name="adj1" fmla="val -91133"/>
              <a:gd name="adj2" fmla="val 36084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Reachability edge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0598651" y="5181600"/>
            <a:ext cx="1594745" cy="914400"/>
          </a:xfrm>
          <a:prstGeom prst="wedgeRoundRectCallout">
            <a:avLst>
              <a:gd name="adj1" fmla="val -51108"/>
              <a:gd name="adj2" fmla="val 256839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Blocking edge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4727561" y="2038396"/>
            <a:ext cx="1878482" cy="531801"/>
          </a:xfrm>
          <a:prstGeom prst="wedgeRoundRectCallout">
            <a:avLst>
              <a:gd name="adj1" fmla="val 45834"/>
              <a:gd name="adj2" fmla="val 124764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Base</a:t>
            </a:r>
            <a:r>
              <a:rPr kumimoji="0" lang="en-US" sz="2600" b="0" i="0" u="none" strike="noStrike" cap="none" normalizeH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 node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617468" y="8780792"/>
            <a:ext cx="1541532" cy="531801"/>
          </a:xfrm>
          <a:prstGeom prst="wedgeRoundRectCallout">
            <a:avLst>
              <a:gd name="adj1" fmla="val -22112"/>
              <a:gd name="adj2" fmla="val -79419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location</a:t>
            </a:r>
          </a:p>
        </p:txBody>
      </p:sp>
      <p:sp>
        <p:nvSpPr>
          <p:cNvPr id="3" name="Vertical Scroll 2"/>
          <p:cNvSpPr/>
          <p:nvPr/>
        </p:nvSpPr>
        <p:spPr bwMode="auto">
          <a:xfrm>
            <a:off x="9093200" y="2255096"/>
            <a:ext cx="3258290" cy="2078003"/>
          </a:xfrm>
          <a:prstGeom prst="verticalScroll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/>
              <a:t>ROBOSYNTH tracks actual object locations as plan evolves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21836" y="4935378"/>
            <a:ext cx="5565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85736" y="5867574"/>
            <a:ext cx="5565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0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S-point &amp; B-point generation and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Manually </a:t>
            </a:r>
            <a:r>
              <a:rPr lang="en-US" dirty="0"/>
              <a:t>identify place for robot base close to Countertop, Dishwasher, etc. → B-point</a:t>
            </a:r>
          </a:p>
          <a:p>
            <a:r>
              <a:rPr lang="en-US" dirty="0"/>
              <a:t>Manually identify stable location for object and required end-effector position → S-point</a:t>
            </a:r>
          </a:p>
          <a:p>
            <a:r>
              <a:rPr lang="en-US" dirty="0"/>
              <a:t>Collision-aware Inverse Kinematics (IK) solver returns corresponding arm configuration</a:t>
            </a:r>
          </a:p>
          <a:p>
            <a:r>
              <a:rPr lang="en-US" dirty="0"/>
              <a:t>Motion planner (KPIECE) returns a collision-free path from B-point to </a:t>
            </a:r>
            <a:r>
              <a:rPr lang="en-US" dirty="0" smtClean="0"/>
              <a:t>S-point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02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 bwMode="auto">
          <a:xfrm>
            <a:off x="2880819" y="4269566"/>
            <a:ext cx="7507781" cy="3426478"/>
          </a:xfrm>
          <a:prstGeom prst="roundRect">
            <a:avLst/>
          </a:prstGeom>
          <a:solidFill>
            <a:srgbClr val="BFBFBF">
              <a:alpha val="60000"/>
            </a:srgb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42444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ROBOSYNTH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885379" y="4622065"/>
            <a:ext cx="3153328" cy="1012011"/>
          </a:xfrm>
          <a:prstGeom prst="roundRect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Placement</a:t>
            </a:r>
            <a:r>
              <a:rPr kumimoji="0" lang="en-US" sz="2600" b="0" i="0" u="none" strike="noStrike" cap="none" normalizeH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 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Graph Generator</a:t>
            </a:r>
          </a:p>
        </p:txBody>
      </p:sp>
      <p:sp>
        <p:nvSpPr>
          <p:cNvPr id="5" name="Flowchart: Decision 4"/>
          <p:cNvSpPr/>
          <p:nvPr/>
        </p:nvSpPr>
        <p:spPr bwMode="auto">
          <a:xfrm>
            <a:off x="7556707" y="8015221"/>
            <a:ext cx="3564636" cy="1142999"/>
          </a:xfrm>
          <a:prstGeom prst="flowChartDecision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Satisfiable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17" y="3048193"/>
            <a:ext cx="1347178" cy="938213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092" y="3005673"/>
            <a:ext cx="136729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526" y="2932809"/>
            <a:ext cx="1543659" cy="104724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 bwMode="auto">
          <a:xfrm>
            <a:off x="3235266" y="6404862"/>
            <a:ext cx="1981200" cy="1079563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Formula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Generator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3235266" y="8062797"/>
            <a:ext cx="1981200" cy="1079563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SMT Solver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8043197" y="5671355"/>
            <a:ext cx="1981200" cy="1079563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Plan Extractor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3852" y="2498805"/>
            <a:ext cx="2209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Plan Outline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33652" y="2513230"/>
            <a:ext cx="2209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Robot Model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98428" y="2530814"/>
            <a:ext cx="29214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Scene Description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2460" y="2882074"/>
            <a:ext cx="1001489" cy="1119311"/>
          </a:xfrm>
          <a:prstGeom prst="rect">
            <a:avLst/>
          </a:prstGeom>
        </p:spPr>
      </p:pic>
      <p:cxnSp>
        <p:nvCxnSpPr>
          <p:cNvPr id="28" name="Elbow Connector 27"/>
          <p:cNvCxnSpPr/>
          <p:nvPr/>
        </p:nvCxnSpPr>
        <p:spPr bwMode="auto">
          <a:xfrm rot="5400000">
            <a:off x="3572550" y="4675438"/>
            <a:ext cx="2509063" cy="949785"/>
          </a:xfrm>
          <a:prstGeom prst="bentConnector3">
            <a:avLst>
              <a:gd name="adj1" fmla="val 23032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Elbow Connector 29"/>
          <p:cNvCxnSpPr/>
          <p:nvPr/>
        </p:nvCxnSpPr>
        <p:spPr bwMode="auto">
          <a:xfrm rot="5400000">
            <a:off x="2739115" y="5178986"/>
            <a:ext cx="2443995" cy="1275"/>
          </a:xfrm>
          <a:prstGeom prst="bentConnector3">
            <a:avLst>
              <a:gd name="adj1" fmla="val 50000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Elbow Connector 39"/>
          <p:cNvCxnSpPr/>
          <p:nvPr/>
        </p:nvCxnSpPr>
        <p:spPr bwMode="auto">
          <a:xfrm rot="5400000">
            <a:off x="4741034" y="5672417"/>
            <a:ext cx="808231" cy="690554"/>
          </a:xfrm>
          <a:prstGeom prst="bentConnector3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Elbow Connector 52"/>
          <p:cNvCxnSpPr/>
          <p:nvPr/>
        </p:nvCxnSpPr>
        <p:spPr bwMode="auto">
          <a:xfrm rot="16200000" flipH="1">
            <a:off x="1657201" y="4486244"/>
            <a:ext cx="2447235" cy="1389999"/>
          </a:xfrm>
          <a:prstGeom prst="bentConnector3">
            <a:avLst>
              <a:gd name="adj1" fmla="val 50000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Elbow Connector 65"/>
          <p:cNvCxnSpPr>
            <a:stCxn id="7" idx="2"/>
            <a:endCxn id="12" idx="2"/>
          </p:cNvCxnSpPr>
          <p:nvPr/>
        </p:nvCxnSpPr>
        <p:spPr bwMode="auto">
          <a:xfrm rot="16200000" flipH="1">
            <a:off x="4027295" y="1744416"/>
            <a:ext cx="2764512" cy="7248491"/>
          </a:xfrm>
          <a:prstGeom prst="bentConnector3">
            <a:avLst>
              <a:gd name="adj1" fmla="val 141346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Elbow Connector 68"/>
          <p:cNvCxnSpPr>
            <a:stCxn id="5" idx="2"/>
            <a:endCxn id="7" idx="1"/>
          </p:cNvCxnSpPr>
          <p:nvPr/>
        </p:nvCxnSpPr>
        <p:spPr bwMode="auto">
          <a:xfrm rot="5400000" flipH="1">
            <a:off x="2404911" y="2224106"/>
            <a:ext cx="5640920" cy="8227308"/>
          </a:xfrm>
          <a:prstGeom prst="bentConnector4">
            <a:avLst>
              <a:gd name="adj1" fmla="val -4053"/>
              <a:gd name="adj2" fmla="val 102779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4" name="TextBox 103"/>
          <p:cNvSpPr txBox="1"/>
          <p:nvPr/>
        </p:nvSpPr>
        <p:spPr>
          <a:xfrm>
            <a:off x="8563652" y="2491290"/>
            <a:ext cx="29214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Executable Plan</a:t>
            </a:r>
            <a:endParaRPr lang="en-US" dirty="0"/>
          </a:p>
        </p:txBody>
      </p:sp>
      <p:cxnSp>
        <p:nvCxnSpPr>
          <p:cNvPr id="106" name="Elbow Connector 105"/>
          <p:cNvCxnSpPr>
            <a:stCxn id="12" idx="0"/>
            <a:endCxn id="16" idx="2"/>
          </p:cNvCxnSpPr>
          <p:nvPr/>
        </p:nvCxnSpPr>
        <p:spPr bwMode="auto">
          <a:xfrm rot="5400000" flipH="1" flipV="1">
            <a:off x="8533516" y="4501666"/>
            <a:ext cx="1669970" cy="669408"/>
          </a:xfrm>
          <a:prstGeom prst="bentConnector3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Arrow Connector 107"/>
          <p:cNvCxnSpPr>
            <a:stCxn id="5" idx="0"/>
          </p:cNvCxnSpPr>
          <p:nvPr/>
        </p:nvCxnSpPr>
        <p:spPr bwMode="auto">
          <a:xfrm flipV="1">
            <a:off x="9339025" y="6750918"/>
            <a:ext cx="0" cy="1264303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/>
          <p:cNvSpPr txBox="1"/>
          <p:nvPr/>
        </p:nvSpPr>
        <p:spPr>
          <a:xfrm>
            <a:off x="9346608" y="6762367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Model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9346608" y="9150503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9350146" y="77383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Y</a:t>
            </a:r>
            <a:endParaRPr lang="en-US" dirty="0"/>
          </a:p>
        </p:txBody>
      </p:sp>
      <p:cxnSp>
        <p:nvCxnSpPr>
          <p:cNvPr id="119" name="Straight Arrow Connector 118"/>
          <p:cNvCxnSpPr/>
          <p:nvPr/>
        </p:nvCxnSpPr>
        <p:spPr bwMode="auto">
          <a:xfrm>
            <a:off x="6176144" y="3920073"/>
            <a:ext cx="0" cy="701992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" name="Straight Arrow Connector 121"/>
          <p:cNvCxnSpPr>
            <a:stCxn id="10" idx="2"/>
            <a:endCxn id="11" idx="0"/>
          </p:cNvCxnSpPr>
          <p:nvPr/>
        </p:nvCxnSpPr>
        <p:spPr bwMode="auto">
          <a:xfrm>
            <a:off x="4225866" y="7484425"/>
            <a:ext cx="0" cy="578372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Arrow Connector 126"/>
          <p:cNvCxnSpPr>
            <a:stCxn id="11" idx="3"/>
            <a:endCxn id="5" idx="1"/>
          </p:cNvCxnSpPr>
          <p:nvPr/>
        </p:nvCxnSpPr>
        <p:spPr bwMode="auto">
          <a:xfrm flipV="1">
            <a:off x="5216466" y="8586721"/>
            <a:ext cx="2340241" cy="15858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877355" y="8986944"/>
            <a:ext cx="1980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Report Problem</a:t>
            </a:r>
            <a:endParaRPr lang="en-US" dirty="0"/>
          </a:p>
        </p:txBody>
      </p:sp>
      <p:sp>
        <p:nvSpPr>
          <p:cNvPr id="131" name="TextBox 130"/>
          <p:cNvSpPr txBox="1"/>
          <p:nvPr/>
        </p:nvSpPr>
        <p:spPr>
          <a:xfrm>
            <a:off x="6182369" y="3888558"/>
            <a:ext cx="1624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Environment</a:t>
            </a:r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4497122" y="3902813"/>
            <a:ext cx="912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Scene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35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vert="horz" wrap="square" lIns="50800" tIns="50158" rIns="50800" bIns="50800" numCol="1" anchor="b" anchorCtr="0" compatLnSpc="1">
            <a:prstTxWarp prst="textNoShape">
              <a:avLst/>
            </a:prstTxWarp>
          </a:bodyPr>
          <a:lstStyle/>
          <a:p>
            <a:pPr>
              <a:tabLst>
                <a:tab pos="0" algn="l"/>
                <a:tab pos="589834" algn="l"/>
                <a:tab pos="1179667" algn="l"/>
                <a:tab pos="1769501" algn="l"/>
                <a:tab pos="2359335" algn="l"/>
                <a:tab pos="2949169" algn="l"/>
                <a:tab pos="3539002" algn="l"/>
                <a:tab pos="4128836" algn="l"/>
                <a:tab pos="4718670" algn="l"/>
                <a:tab pos="5308503" algn="l"/>
                <a:tab pos="5898337" algn="l"/>
                <a:tab pos="6488171" algn="l"/>
                <a:tab pos="7078005" algn="l"/>
                <a:tab pos="7667838" algn="l"/>
                <a:tab pos="8257672" algn="l"/>
                <a:tab pos="8847506" algn="l"/>
                <a:tab pos="9437340" algn="l"/>
                <a:tab pos="10027173" algn="l"/>
                <a:tab pos="10617007" algn="l"/>
                <a:tab pos="11206841" algn="l"/>
                <a:tab pos="11796674" algn="l"/>
              </a:tabLst>
            </a:pPr>
            <a:r>
              <a:rPr lang="en-US" altLang="en-US" dirty="0" smtClean="0"/>
              <a:t>AI Planning vs. ROBOSYNTH</a:t>
            </a:r>
            <a:endParaRPr lang="en-US" alt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1854200" y="2037144"/>
            <a:ext cx="5745163" cy="605887"/>
          </a:xfrm>
        </p:spPr>
        <p:txBody>
          <a:bodyPr/>
          <a:lstStyle/>
          <a:p>
            <a:r>
              <a:rPr lang="en-US" dirty="0" smtClean="0"/>
              <a:t>AI Planning</a:t>
            </a:r>
            <a:endParaRPr lang="en-US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89058325"/>
              </p:ext>
            </p:extLst>
          </p:nvPr>
        </p:nvGraphicFramePr>
        <p:xfrm>
          <a:off x="-31750" y="4338637"/>
          <a:ext cx="5745163" cy="2900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Text Placeholder 12"/>
          <p:cNvSpPr>
            <a:spLocks noGrp="1"/>
          </p:cNvSpPr>
          <p:nvPr>
            <p:ph type="body" sz="quarter" idx="3"/>
          </p:nvPr>
        </p:nvSpPr>
        <p:spPr>
          <a:xfrm>
            <a:off x="8106334" y="2081645"/>
            <a:ext cx="5748337" cy="542186"/>
          </a:xfrm>
        </p:spPr>
        <p:txBody>
          <a:bodyPr/>
          <a:lstStyle/>
          <a:p>
            <a:r>
              <a:rPr lang="en-US" dirty="0" smtClean="0"/>
              <a:t>ROBOSYNTH</a:t>
            </a:r>
            <a:endParaRPr lang="en-US" dirty="0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598255"/>
              </p:ext>
            </p:extLst>
          </p:nvPr>
        </p:nvGraphicFramePr>
        <p:xfrm>
          <a:off x="3732863" y="4629420"/>
          <a:ext cx="92161" cy="225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r:id="rId9" imgW="720000" imgH="360360" progId="">
                  <p:embed/>
                </p:oleObj>
              </mc:Choice>
              <mc:Fallback>
                <p:oleObj r:id="rId9" imgW="720000" imgH="360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863" y="4629420"/>
                        <a:ext cx="92161" cy="22528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Flowchart: Terminator 15"/>
          <p:cNvSpPr/>
          <p:nvPr/>
        </p:nvSpPr>
        <p:spPr bwMode="auto">
          <a:xfrm>
            <a:off x="1552575" y="3429000"/>
            <a:ext cx="2438400" cy="573514"/>
          </a:xfrm>
          <a:prstGeom prst="flowChartTerminator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Start State</a:t>
            </a:r>
          </a:p>
        </p:txBody>
      </p:sp>
      <p:sp>
        <p:nvSpPr>
          <p:cNvPr id="17" name="Flowchart: Predefined Process 16"/>
          <p:cNvSpPr/>
          <p:nvPr/>
        </p:nvSpPr>
        <p:spPr bwMode="auto">
          <a:xfrm>
            <a:off x="1659731" y="7544227"/>
            <a:ext cx="2362200" cy="612648"/>
          </a:xfrm>
          <a:prstGeom prst="flowChartPredefinedProcess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Goal State</a:t>
            </a:r>
          </a:p>
        </p:txBody>
      </p:sp>
      <p:graphicFrame>
        <p:nvGraphicFramePr>
          <p:cNvPr id="22" name="Content Placeholder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682363"/>
              </p:ext>
            </p:extLst>
          </p:nvPr>
        </p:nvGraphicFramePr>
        <p:xfrm>
          <a:off x="6411062" y="4319070"/>
          <a:ext cx="5745163" cy="2900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24" name="Flowchart: Predefined Process 23"/>
          <p:cNvSpPr/>
          <p:nvPr/>
        </p:nvSpPr>
        <p:spPr bwMode="auto">
          <a:xfrm>
            <a:off x="8102543" y="7524660"/>
            <a:ext cx="2362200" cy="612648"/>
          </a:xfrm>
          <a:prstGeom prst="flowChartPredefinedProcess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Goal State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310646" y="8627313"/>
            <a:ext cx="670668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 initial &amp; goal states, </a:t>
            </a:r>
          </a:p>
          <a:p>
            <a:r>
              <a:rPr lang="en-US" dirty="0" smtClean="0"/>
              <a:t>determine plan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892800" y="8594412"/>
            <a:ext cx="69402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 goal state &amp; plan outline, constraint generator produces </a:t>
            </a:r>
            <a:r>
              <a:rPr lang="en-US" i="1" dirty="0" smtClean="0"/>
              <a:t>weakest </a:t>
            </a:r>
            <a:r>
              <a:rPr lang="en-US" i="1" dirty="0" err="1" smtClean="0"/>
              <a:t>precond</a:t>
            </a:r>
            <a:r>
              <a:rPr lang="en-US" i="1" dirty="0" smtClean="0"/>
              <a:t>. </a:t>
            </a:r>
            <a:r>
              <a:rPr lang="en-US" dirty="0" smtClean="0"/>
              <a:t>formula</a:t>
            </a:r>
            <a:endParaRPr lang="en-US" i="1" dirty="0"/>
          </a:p>
        </p:txBody>
      </p:sp>
      <p:sp>
        <p:nvSpPr>
          <p:cNvPr id="5" name="Explosion 1 4"/>
          <p:cNvSpPr/>
          <p:nvPr/>
        </p:nvSpPr>
        <p:spPr bwMode="auto">
          <a:xfrm>
            <a:off x="8424590" y="4419589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27" name="Explosion 1 26"/>
          <p:cNvSpPr/>
          <p:nvPr/>
        </p:nvSpPr>
        <p:spPr bwMode="auto">
          <a:xfrm>
            <a:off x="9598502" y="4610089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28" name="Explosion 1 27"/>
          <p:cNvSpPr/>
          <p:nvPr/>
        </p:nvSpPr>
        <p:spPr bwMode="auto">
          <a:xfrm>
            <a:off x="8963153" y="5626021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0" name="Explosion 1 29"/>
          <p:cNvSpPr/>
          <p:nvPr/>
        </p:nvSpPr>
        <p:spPr bwMode="auto">
          <a:xfrm>
            <a:off x="8603432" y="6634163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4" name="Explosion 1 33"/>
          <p:cNvSpPr/>
          <p:nvPr/>
        </p:nvSpPr>
        <p:spPr bwMode="auto">
          <a:xfrm>
            <a:off x="8424590" y="4424716"/>
            <a:ext cx="451053" cy="381000"/>
          </a:xfrm>
          <a:prstGeom prst="irregularSeal1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5" name="Explosion 1 34"/>
          <p:cNvSpPr/>
          <p:nvPr/>
        </p:nvSpPr>
        <p:spPr bwMode="auto">
          <a:xfrm>
            <a:off x="9598502" y="4615216"/>
            <a:ext cx="451053" cy="381000"/>
          </a:xfrm>
          <a:prstGeom prst="irregularSeal1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6" name="Explosion 1 35"/>
          <p:cNvSpPr/>
          <p:nvPr/>
        </p:nvSpPr>
        <p:spPr bwMode="auto">
          <a:xfrm>
            <a:off x="8963153" y="5631148"/>
            <a:ext cx="451053" cy="381000"/>
          </a:xfrm>
          <a:prstGeom prst="irregularSeal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7" name="Explosion 1 36"/>
          <p:cNvSpPr/>
          <p:nvPr/>
        </p:nvSpPr>
        <p:spPr bwMode="auto">
          <a:xfrm>
            <a:off x="8603432" y="6639290"/>
            <a:ext cx="451053" cy="381000"/>
          </a:xfrm>
          <a:prstGeom prst="irregularSeal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" name="Flowchart: Punched Tape 2"/>
          <p:cNvSpPr/>
          <p:nvPr/>
        </p:nvSpPr>
        <p:spPr bwMode="auto">
          <a:xfrm>
            <a:off x="7493000" y="2821096"/>
            <a:ext cx="4304421" cy="1339574"/>
          </a:xfrm>
          <a:prstGeom prst="flowChartPunchedTape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6068" y="2950011"/>
            <a:ext cx="5756275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0" lvl="1" indent="0">
              <a:lnSpc>
                <a:spcPts val="3000"/>
              </a:lnSpc>
              <a:buNone/>
            </a:pP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(Cup1)ϵ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rchOf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(B2) ˄ 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¬blocks(</a:t>
            </a:r>
            <a:r>
              <a:rPr lang="en-US" alt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(Cup1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393700" lvl="1" indent="0">
              <a:lnSpc>
                <a:spcPts val="3000"/>
              </a:lnSpc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˄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2000" dirty="0"/>
          </a:p>
        </p:txBody>
      </p:sp>
      <p:sp>
        <p:nvSpPr>
          <p:cNvPr id="31" name="Explosion 1 30"/>
          <p:cNvSpPr/>
          <p:nvPr/>
        </p:nvSpPr>
        <p:spPr bwMode="auto">
          <a:xfrm>
            <a:off x="9744294" y="3382758"/>
            <a:ext cx="451053" cy="381000"/>
          </a:xfrm>
          <a:prstGeom prst="irregularSeal1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2" name="Explosion 1 31"/>
          <p:cNvSpPr/>
          <p:nvPr/>
        </p:nvSpPr>
        <p:spPr bwMode="auto">
          <a:xfrm>
            <a:off x="10464743" y="3057134"/>
            <a:ext cx="451053" cy="381000"/>
          </a:xfrm>
          <a:prstGeom prst="irregularSeal1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8" name="Line Callout 1 7"/>
          <p:cNvSpPr/>
          <p:nvPr/>
        </p:nvSpPr>
        <p:spPr bwMode="auto">
          <a:xfrm>
            <a:off x="11684001" y="5450852"/>
            <a:ext cx="1027821" cy="612648"/>
          </a:xfrm>
          <a:prstGeom prst="borderCallout1">
            <a:avLst>
              <a:gd name="adj1" fmla="val 18751"/>
              <a:gd name="adj2" fmla="val -2886"/>
              <a:gd name="adj3" fmla="val 45488"/>
              <a:gd name="adj4" fmla="val -212631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holes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 flipH="1">
            <a:off x="9054485" y="5757176"/>
            <a:ext cx="2629516" cy="982153"/>
          </a:xfrm>
          <a:prstGeom prst="line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446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>
        <p:bldAsOne/>
      </p:bldGraphic>
      <p:bldGraphic spid="22" grpId="0">
        <p:bldAsOne/>
      </p:bldGraphic>
      <p:bldP spid="24" grpId="0" animBg="1"/>
      <p:bldP spid="29" grpId="0"/>
      <p:bldP spid="5" grpId="0" animBg="1"/>
      <p:bldP spid="27" grpId="0" animBg="1"/>
      <p:bldP spid="28" grpId="0" animBg="1"/>
      <p:bldP spid="30" grpId="0" animBg="1"/>
      <p:bldP spid="34" grpId="0" animBg="1"/>
      <p:bldP spid="35" grpId="0" animBg="1"/>
      <p:bldP spid="36" grpId="0" animBg="1"/>
      <p:bldP spid="37" grpId="0" animBg="1"/>
      <p:bldP spid="3" grpId="0" animBg="1"/>
      <p:bldP spid="7" grpId="0"/>
      <p:bldP spid="31" grpId="0" animBg="1"/>
      <p:bldP spid="32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vert="horz" wrap="square" lIns="50800" tIns="50158" rIns="50800" bIns="50800" numCol="1" anchor="b" anchorCtr="0" compatLnSpc="1">
            <a:prstTxWarp prst="textNoShape">
              <a:avLst/>
            </a:prstTxWarp>
          </a:bodyPr>
          <a:lstStyle/>
          <a:p>
            <a:pPr>
              <a:tabLst>
                <a:tab pos="0" algn="l"/>
                <a:tab pos="589834" algn="l"/>
                <a:tab pos="1179667" algn="l"/>
                <a:tab pos="1769501" algn="l"/>
                <a:tab pos="2359335" algn="l"/>
                <a:tab pos="2949169" algn="l"/>
                <a:tab pos="3539002" algn="l"/>
                <a:tab pos="4128836" algn="l"/>
                <a:tab pos="4718670" algn="l"/>
                <a:tab pos="5308503" algn="l"/>
                <a:tab pos="5898337" algn="l"/>
                <a:tab pos="6488171" algn="l"/>
                <a:tab pos="7078005" algn="l"/>
                <a:tab pos="7667838" algn="l"/>
                <a:tab pos="8257672" algn="l"/>
                <a:tab pos="8847506" algn="l"/>
                <a:tab pos="9437340" algn="l"/>
                <a:tab pos="10027173" algn="l"/>
                <a:tab pos="10617007" algn="l"/>
                <a:tab pos="11206841" algn="l"/>
                <a:tab pos="11796674" algn="l"/>
              </a:tabLst>
            </a:pPr>
            <a:r>
              <a:rPr lang="en-US" altLang="en-US" dirty="0" smtClean="0"/>
              <a:t>Idea behind the Formula Generator</a:t>
            </a:r>
            <a:endParaRPr lang="en-US" altLang="en-US" dirty="0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729933"/>
              </p:ext>
            </p:extLst>
          </p:nvPr>
        </p:nvGraphicFramePr>
        <p:xfrm>
          <a:off x="319001" y="4439589"/>
          <a:ext cx="92161" cy="225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r:id="rId4" imgW="720000" imgH="360360" progId="">
                  <p:embed/>
                </p:oleObj>
              </mc:Choice>
              <mc:Fallback>
                <p:oleObj r:id="rId4" imgW="720000" imgH="360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01" y="4439589"/>
                        <a:ext cx="92161" cy="22528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Content Placeholder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3412676"/>
              </p:ext>
            </p:extLst>
          </p:nvPr>
        </p:nvGraphicFramePr>
        <p:xfrm>
          <a:off x="2997200" y="4129239"/>
          <a:ext cx="5745163" cy="2900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4" name="Flowchart: Predefined Process 23"/>
          <p:cNvSpPr/>
          <p:nvPr/>
        </p:nvSpPr>
        <p:spPr bwMode="auto">
          <a:xfrm>
            <a:off x="4688681" y="7334829"/>
            <a:ext cx="2362200" cy="612648"/>
          </a:xfrm>
          <a:prstGeom prst="flowChartPredefinedProcess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Goal State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78938" y="8404581"/>
            <a:ext cx="69402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 goal state &amp; plan outline, formula generator produces </a:t>
            </a:r>
            <a:r>
              <a:rPr lang="en-US" i="1" dirty="0" smtClean="0"/>
              <a:t>weakest </a:t>
            </a:r>
            <a:r>
              <a:rPr lang="en-US" i="1" dirty="0" err="1" smtClean="0"/>
              <a:t>precond</a:t>
            </a:r>
            <a:r>
              <a:rPr lang="en-US" i="1" dirty="0" smtClean="0"/>
              <a:t>. </a:t>
            </a:r>
            <a:r>
              <a:rPr lang="en-US" dirty="0" smtClean="0"/>
              <a:t>formula</a:t>
            </a:r>
            <a:endParaRPr lang="en-US" i="1" dirty="0"/>
          </a:p>
        </p:txBody>
      </p:sp>
      <p:sp>
        <p:nvSpPr>
          <p:cNvPr id="5" name="Explosion 1 4"/>
          <p:cNvSpPr/>
          <p:nvPr/>
        </p:nvSpPr>
        <p:spPr bwMode="auto">
          <a:xfrm>
            <a:off x="5010728" y="4229758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27" name="Explosion 1 26"/>
          <p:cNvSpPr/>
          <p:nvPr/>
        </p:nvSpPr>
        <p:spPr bwMode="auto">
          <a:xfrm>
            <a:off x="6184640" y="4420258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28" name="Explosion 1 27"/>
          <p:cNvSpPr/>
          <p:nvPr/>
        </p:nvSpPr>
        <p:spPr bwMode="auto">
          <a:xfrm>
            <a:off x="5549291" y="5436190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0" name="Explosion 1 29"/>
          <p:cNvSpPr/>
          <p:nvPr/>
        </p:nvSpPr>
        <p:spPr bwMode="auto">
          <a:xfrm>
            <a:off x="5189570" y="6444332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4" name="Explosion 1 33"/>
          <p:cNvSpPr/>
          <p:nvPr/>
        </p:nvSpPr>
        <p:spPr bwMode="auto">
          <a:xfrm>
            <a:off x="5010728" y="4234885"/>
            <a:ext cx="451053" cy="381000"/>
          </a:xfrm>
          <a:prstGeom prst="irregularSeal1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5" name="Explosion 1 34"/>
          <p:cNvSpPr/>
          <p:nvPr/>
        </p:nvSpPr>
        <p:spPr bwMode="auto">
          <a:xfrm>
            <a:off x="6176869" y="4406010"/>
            <a:ext cx="451053" cy="381000"/>
          </a:xfrm>
          <a:prstGeom prst="irregularSeal1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6" name="Explosion 1 35"/>
          <p:cNvSpPr/>
          <p:nvPr/>
        </p:nvSpPr>
        <p:spPr bwMode="auto">
          <a:xfrm>
            <a:off x="5549291" y="5441317"/>
            <a:ext cx="451053" cy="381000"/>
          </a:xfrm>
          <a:prstGeom prst="irregularSeal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7" name="Explosion 1 36"/>
          <p:cNvSpPr/>
          <p:nvPr/>
        </p:nvSpPr>
        <p:spPr bwMode="auto">
          <a:xfrm>
            <a:off x="5189570" y="6449459"/>
            <a:ext cx="451053" cy="381000"/>
          </a:xfrm>
          <a:prstGeom prst="irregularSeal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" name="Flowchart: Punched Tape 2"/>
          <p:cNvSpPr/>
          <p:nvPr/>
        </p:nvSpPr>
        <p:spPr bwMode="auto">
          <a:xfrm>
            <a:off x="4079138" y="2631265"/>
            <a:ext cx="4304421" cy="1339574"/>
          </a:xfrm>
          <a:prstGeom prst="flowChartPunchedTape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22206" y="2760180"/>
            <a:ext cx="5756275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0" lvl="1" indent="0">
              <a:lnSpc>
                <a:spcPts val="3000"/>
              </a:lnSpc>
              <a:buNone/>
            </a:pP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(Cup1)ϵ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rchOf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(B2) ˄ 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¬blocks(</a:t>
            </a:r>
            <a:r>
              <a:rPr lang="en-US" alt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(Cup1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393700" lvl="1" indent="0">
              <a:lnSpc>
                <a:spcPts val="3000"/>
              </a:lnSpc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˄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2000" dirty="0"/>
          </a:p>
        </p:txBody>
      </p:sp>
      <p:sp>
        <p:nvSpPr>
          <p:cNvPr id="31" name="Explosion 1 30"/>
          <p:cNvSpPr/>
          <p:nvPr/>
        </p:nvSpPr>
        <p:spPr bwMode="auto">
          <a:xfrm>
            <a:off x="6330432" y="3192927"/>
            <a:ext cx="451053" cy="381000"/>
          </a:xfrm>
          <a:prstGeom prst="irregularSeal1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2" name="Explosion 1 31"/>
          <p:cNvSpPr/>
          <p:nvPr/>
        </p:nvSpPr>
        <p:spPr bwMode="auto">
          <a:xfrm>
            <a:off x="7050881" y="2867303"/>
            <a:ext cx="451053" cy="381000"/>
          </a:xfrm>
          <a:prstGeom prst="irregularSeal1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8" name="Line Callout 1 7"/>
          <p:cNvSpPr/>
          <p:nvPr/>
        </p:nvSpPr>
        <p:spPr bwMode="auto">
          <a:xfrm>
            <a:off x="8270139" y="5261021"/>
            <a:ext cx="1027821" cy="612648"/>
          </a:xfrm>
          <a:prstGeom prst="borderCallout1">
            <a:avLst>
              <a:gd name="adj1" fmla="val 18751"/>
              <a:gd name="adj2" fmla="val -2886"/>
              <a:gd name="adj3" fmla="val 45488"/>
              <a:gd name="adj4" fmla="val -212631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holes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 flipH="1">
            <a:off x="5640623" y="5567345"/>
            <a:ext cx="2629516" cy="982153"/>
          </a:xfrm>
          <a:prstGeom prst="line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Explosion 1 32"/>
          <p:cNvSpPr/>
          <p:nvPr/>
        </p:nvSpPr>
        <p:spPr bwMode="auto">
          <a:xfrm>
            <a:off x="6330432" y="3230979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8" name="Explosion 1 37"/>
          <p:cNvSpPr/>
          <p:nvPr/>
        </p:nvSpPr>
        <p:spPr bwMode="auto">
          <a:xfrm>
            <a:off x="7046924" y="2867303"/>
            <a:ext cx="451053" cy="381000"/>
          </a:xfrm>
          <a:prstGeom prst="irregularSeal1">
            <a:avLst/>
          </a:prstGeom>
          <a:solidFill>
            <a:schemeClr val="accent3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19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7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7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  <p:bldP spid="24" grpId="0" animBg="1"/>
      <p:bldP spid="29" grpId="0"/>
      <p:bldP spid="5" grpId="0" animBg="1"/>
      <p:bldP spid="27" grpId="0" animBg="1"/>
      <p:bldP spid="28" grpId="0" animBg="1"/>
      <p:bldP spid="30" grpId="0" animBg="1"/>
      <p:bldP spid="34" grpId="0" animBg="1"/>
      <p:bldP spid="35" grpId="0" animBg="1"/>
      <p:bldP spid="36" grpId="0" animBg="1"/>
      <p:bldP spid="37" grpId="0" animBg="1"/>
      <p:bldP spid="3" grpId="0" animBg="1"/>
      <p:bldP spid="7" grpId="0"/>
      <p:bldP spid="31" grpId="0" animBg="1"/>
      <p:bldP spid="32" grpId="0" animBg="1"/>
      <p:bldP spid="8" grpId="0" animBg="1"/>
      <p:bldP spid="33" grpId="0" animBg="1"/>
      <p:bldP spid="33" grpId="1" animBg="1"/>
      <p:bldP spid="38" grpId="0" animBg="1"/>
      <p:bldP spid="3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formula represent?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States! Examples:</a:t>
            </a:r>
          </a:p>
          <a:p>
            <a:pPr lvl="1"/>
            <a:r>
              <a:rPr lang="en-US" dirty="0" smtClean="0"/>
              <a:t> Robot@B2, Cup1@s3, Cup2@d1</a:t>
            </a:r>
          </a:p>
          <a:p>
            <a:pPr lvl="1"/>
            <a:r>
              <a:rPr lang="en-US" dirty="0" smtClean="0"/>
              <a:t>Robot@B2, Cup1@s2, Cup2@d2</a:t>
            </a:r>
          </a:p>
          <a:p>
            <a:pPr lvl="1"/>
            <a:r>
              <a:rPr lang="en-US" dirty="0" smtClean="0"/>
              <a:t>Robot@B2, Cup1@s3, Cup2@s2</a:t>
            </a:r>
          </a:p>
          <a:p>
            <a:r>
              <a:rPr lang="en-US" dirty="0" smtClean="0"/>
              <a:t>What do these have in common?</a:t>
            </a:r>
          </a:p>
          <a:p>
            <a:pPr>
              <a:lnSpc>
                <a:spcPts val="3000"/>
              </a:lnSpc>
            </a:pPr>
            <a:r>
              <a:rPr lang="en-US" dirty="0" smtClean="0"/>
              <a:t>They are characterized by the formula</a:t>
            </a:r>
          </a:p>
          <a:p>
            <a:pPr marL="393700" lvl="1" indent="0">
              <a:lnSpc>
                <a:spcPts val="3000"/>
              </a:lnSpc>
              <a:buNone/>
            </a:pPr>
            <a:r>
              <a:rPr lang="en-US" alt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(Cup1)ϵ </a:t>
            </a:r>
            <a:r>
              <a:rPr lang="en-US" alt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rchOf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(B2) ˄ ¬</a:t>
            </a:r>
            <a:r>
              <a:rPr lang="en-US" altLang="en-US" sz="2800" dirty="0" smtClean="0">
                <a:latin typeface="Cambria Math" panose="02040503050406030204" pitchFamily="18" charset="0"/>
                <a:ea typeface="Cambria Math" panose="02040503050406030204" pitchFamily="18" charset="0"/>
                <a:cs typeface="Courier New" panose="02070309020205020404" pitchFamily="49" charset="0"/>
              </a:rPr>
              <a:t>∃</a:t>
            </a:r>
            <a:r>
              <a:rPr lang="en-US" alt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x·blocks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(x),</a:t>
            </a:r>
            <a:r>
              <a:rPr lang="en-US" alt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(Cup1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76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18" y="389633"/>
            <a:ext cx="11702272" cy="1628161"/>
          </a:xfrm>
          <a:ln/>
        </p:spPr>
        <p:txBody>
          <a:bodyPr vert="horz" wrap="square" lIns="50800" tIns="50158" rIns="50800" bIns="50800" numCol="1" anchor="b" anchorCtr="0" compatLnSpc="1">
            <a:prstTxWarp prst="textNoShape">
              <a:avLst/>
            </a:prstTxWarp>
          </a:bodyPr>
          <a:lstStyle/>
          <a:p>
            <a:pPr>
              <a:tabLst>
                <a:tab pos="0" algn="l"/>
                <a:tab pos="589834" algn="l"/>
                <a:tab pos="1179667" algn="l"/>
                <a:tab pos="1769501" algn="l"/>
                <a:tab pos="2359335" algn="l"/>
                <a:tab pos="2949169" algn="l"/>
                <a:tab pos="3539002" algn="l"/>
                <a:tab pos="4128836" algn="l"/>
                <a:tab pos="4718670" algn="l"/>
                <a:tab pos="5308503" algn="l"/>
                <a:tab pos="5898337" algn="l"/>
                <a:tab pos="6488171" algn="l"/>
                <a:tab pos="7078005" algn="l"/>
                <a:tab pos="7667838" algn="l"/>
                <a:tab pos="8257672" algn="l"/>
                <a:tab pos="8847506" algn="l"/>
                <a:tab pos="9437340" algn="l"/>
                <a:tab pos="10027173" algn="l"/>
                <a:tab pos="10617007" algn="l"/>
                <a:tab pos="11206841" algn="l"/>
                <a:tab pos="11796674" algn="l"/>
              </a:tabLst>
            </a:pPr>
            <a:r>
              <a:rPr lang="en-US" altLang="en-US" dirty="0"/>
              <a:t>Calculating Weakest </a:t>
            </a:r>
            <a:r>
              <a:rPr lang="en-US" altLang="en-US" dirty="0" smtClean="0"/>
              <a:t>Precondition</a:t>
            </a:r>
            <a:endParaRPr lang="en-US" altLang="en-US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67489" y="2717725"/>
            <a:ext cx="10860545" cy="3879985"/>
          </a:xfrm>
          <a:ln/>
        </p:spPr>
        <p:txBody>
          <a:bodyPr/>
          <a:lstStyle/>
          <a:p>
            <a:pPr marL="542730" indent="-407559">
              <a:lnSpc>
                <a:spcPct val="93000"/>
              </a:lnSpc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dirty="0" smtClean="0"/>
              <a:t>E.g.: simple </a:t>
            </a:r>
            <a:r>
              <a:rPr lang="en-US" altLang="en-US" dirty="0"/>
              <a:t>one-action plan </a:t>
            </a:r>
            <a:r>
              <a:rPr lang="en-US" altLang="en-US" dirty="0" smtClean="0"/>
              <a:t>outline body</a:t>
            </a:r>
            <a:endParaRPr lang="en-US" altLang="en-US" dirty="0"/>
          </a:p>
          <a:p>
            <a:pPr marL="1912864" lvl="1" indent="-731149">
              <a:lnSpc>
                <a:spcPts val="100"/>
              </a:lnSpc>
              <a:buClrTx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sz="3096" dirty="0">
                <a:latin typeface="Courier New" panose="02070309020205020404" pitchFamily="49" charset="0"/>
              </a:rPr>
              <a:t>pickup(Cup1,Countertop,?</a:t>
            </a:r>
            <a:r>
              <a:rPr lang="en-US" altLang="en-US" sz="3096" dirty="0" smtClean="0">
                <a:latin typeface="Courier New" panose="02070309020205020404" pitchFamily="49" charset="0"/>
              </a:rPr>
              <a:t>p)</a:t>
            </a:r>
            <a:endParaRPr lang="en-US" altLang="en-US" sz="3096" dirty="0">
              <a:latin typeface="Courier New" panose="02070309020205020404" pitchFamily="49" charset="0"/>
            </a:endParaRPr>
          </a:p>
          <a:p>
            <a:pPr marL="542730" indent="-407559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dirty="0"/>
              <a:t>Suppose goal </a:t>
            </a:r>
            <a:r>
              <a:rPr lang="en-US" altLang="en-US" dirty="0" smtClean="0"/>
              <a:t>and constraint is</a:t>
            </a:r>
            <a:endParaRPr lang="en-US" altLang="en-US" dirty="0"/>
          </a:p>
          <a:p>
            <a:pPr marL="1912864" lvl="1" indent="-731149">
              <a:lnSpc>
                <a:spcPts val="100"/>
              </a:lnSpc>
              <a:buClrTx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sz="3096" dirty="0" smtClean="0">
                <a:latin typeface="Courier New" panose="02070309020205020404" pitchFamily="49" charset="0"/>
              </a:rPr>
              <a:t>holding(Cup1)</a:t>
            </a:r>
            <a:r>
              <a:rPr lang="en-US" altLang="en-US" sz="3096" dirty="0">
                <a:latin typeface="Courier New" panose="02070309020205020404" pitchFamily="49" charset="0"/>
                <a:cs typeface="Courier New" panose="02070309020205020404" pitchFamily="49" charset="0"/>
              </a:rPr>
              <a:t> ˄</a:t>
            </a:r>
            <a:r>
              <a:rPr lang="en-US" altLang="en-US" sz="3096" dirty="0" smtClean="0">
                <a:latin typeface="Courier New" panose="02070309020205020404" pitchFamily="49" charset="0"/>
              </a:rPr>
              <a:t> energy(?p) &lt;= BATT_CAP</a:t>
            </a:r>
            <a:endParaRPr lang="en-US" altLang="en-US" sz="3096" dirty="0">
              <a:latin typeface="Courier New" panose="02070309020205020404" pitchFamily="49" charset="0"/>
            </a:endParaRPr>
          </a:p>
          <a:p>
            <a:pPr marL="542730" indent="-407559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dirty="0" smtClean="0"/>
              <a:t>Then (using </a:t>
            </a:r>
            <a:r>
              <a:rPr lang="en-US" altLang="en-US" dirty="0" err="1" smtClean="0"/>
              <a:t>defn</a:t>
            </a:r>
            <a:r>
              <a:rPr lang="en-US" altLang="en-US" dirty="0" smtClean="0"/>
              <a:t>. of 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pickup</a:t>
            </a:r>
            <a:r>
              <a:rPr lang="en-US" altLang="en-US" dirty="0" smtClean="0"/>
              <a:t> action) weakest precondition is</a:t>
            </a:r>
          </a:p>
          <a:p>
            <a:pPr marL="1912864" lvl="1" indent="-731149">
              <a:lnSpc>
                <a:spcPts val="100"/>
              </a:lnSpc>
              <a:buClrTx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sz="3096" dirty="0" smtClean="0">
                <a:latin typeface="Courier New" panose="02070309020205020404" pitchFamily="49" charset="0"/>
              </a:rPr>
              <a:t>    </a:t>
            </a:r>
            <a:endParaRPr lang="en-US" altLang="en-US" dirty="0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415488" y="4628993"/>
          <a:ext cx="92161" cy="225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r:id="rId4" imgW="720000" imgH="360360" progId="">
                  <p:embed/>
                </p:oleObj>
              </mc:Choice>
              <mc:Fallback>
                <p:oleObj r:id="rId4" imgW="720000" imgH="360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5488" y="4628993"/>
                        <a:ext cx="92161" cy="22528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8369432" y="6400800"/>
            <a:ext cx="4599808" cy="589824"/>
          </a:xfrm>
          <a:prstGeom prst="wedgeRoundRectCallout">
            <a:avLst>
              <a:gd name="adj1" fmla="val -108797"/>
              <a:gd name="adj2" fmla="val 13941"/>
              <a:gd name="adj3" fmla="val 16667"/>
            </a:avLst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16107" tIns="58054" rIns="116107" bIns="58054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en-US" altLang="en-US" sz="2322" dirty="0"/>
              <a:t>Fluent tracked by ROBOSYNTH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070081" y="7292508"/>
            <a:ext cx="10860545" cy="83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marL="135171" indent="0">
              <a:lnSpc>
                <a:spcPct val="93000"/>
              </a:lnSpc>
              <a:buClr>
                <a:srgbClr val="FF6633"/>
              </a:buClr>
              <a:buSzPct val="4500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sz="3096" kern="0" dirty="0" smtClean="0">
                <a:latin typeface="Courier New" panose="02070309020205020404" pitchFamily="49" charset="0"/>
              </a:rPr>
              <a:t>			 </a:t>
            </a:r>
            <a:r>
              <a:rPr lang="en-US" altLang="en-US" sz="3096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˄ </a:t>
            </a:r>
            <a:r>
              <a:rPr lang="en-US" altLang="en-US" sz="3096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3096" dirty="0">
                <a:latin typeface="Courier New" panose="02070309020205020404" pitchFamily="49" charset="0"/>
                <a:cs typeface="Courier New" panose="02070309020205020404" pitchFamily="49" charset="0"/>
              </a:rPr>
              <a:t>(Cup1) ϵ </a:t>
            </a:r>
            <a:r>
              <a:rPr lang="en-US" altLang="en-US" sz="3096" dirty="0" err="1">
                <a:latin typeface="Courier New" panose="02070309020205020404" pitchFamily="49" charset="0"/>
                <a:cs typeface="Courier New" panose="02070309020205020404" pitchFamily="49" charset="0"/>
              </a:rPr>
              <a:t>rchOf</a:t>
            </a:r>
            <a:r>
              <a:rPr lang="en-US" altLang="en-US" sz="3096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3096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en-US" sz="3096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altLang="en-US" sz="3096" kern="0" dirty="0" smtClean="0">
              <a:latin typeface="Courier New" panose="02070309020205020404" pitchFamily="49" charset="0"/>
            </a:endParaRPr>
          </a:p>
          <a:p>
            <a:pPr marL="542730" indent="-407559">
              <a:buClrTx/>
              <a:buSzPct val="45000"/>
              <a:buFont typeface="Helvetica Neue" charset="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endParaRPr lang="en-US" altLang="en-US" kern="0" dirty="0" smtClean="0"/>
          </a:p>
          <a:p>
            <a:pPr marL="542730" indent="-407559">
              <a:buClrTx/>
              <a:buSzPct val="45000"/>
              <a:buFont typeface="Helvetica Neue" charset="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endParaRPr lang="en-US" altLang="en-US" kern="0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67489" y="7948320"/>
            <a:ext cx="10860545" cy="83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marL="135171" indent="0">
              <a:lnSpc>
                <a:spcPct val="93000"/>
              </a:lnSpc>
              <a:buClr>
                <a:srgbClr val="FF6633"/>
              </a:buClr>
              <a:buSzPct val="4500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sz="3096" kern="0" dirty="0" smtClean="0">
                <a:latin typeface="Courier New" panose="02070309020205020404" pitchFamily="49" charset="0"/>
              </a:rPr>
              <a:t>			 </a:t>
            </a:r>
            <a:r>
              <a:rPr lang="en-US" altLang="en-US" sz="3096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˄ </a:t>
            </a:r>
            <a:r>
              <a:rPr lang="en-US" alt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¬</a:t>
            </a:r>
            <a:r>
              <a:rPr lang="en-US" altLang="en-US" sz="3096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blocks(</a:t>
            </a:r>
            <a:r>
              <a:rPr lang="en-US" altLang="en-US" sz="3096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3096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3096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o’</a:t>
            </a:r>
            <a:r>
              <a:rPr lang="en-US" altLang="en-US" sz="3096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r>
              <a:rPr lang="en-US" altLang="en-US" sz="3096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3096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3096" dirty="0">
                <a:latin typeface="Courier New" panose="02070309020205020404" pitchFamily="49" charset="0"/>
                <a:cs typeface="Courier New" panose="02070309020205020404" pitchFamily="49" charset="0"/>
              </a:rPr>
              <a:t>(Cup1</a:t>
            </a:r>
            <a:r>
              <a:rPr lang="en-US" altLang="en-US" sz="3096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135171" indent="0">
              <a:lnSpc>
                <a:spcPct val="93000"/>
              </a:lnSpc>
              <a:buClr>
                <a:srgbClr val="FF6633"/>
              </a:buClr>
              <a:buSzPct val="4500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sz="3096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en-US" sz="3096" kern="0" dirty="0" smtClean="0">
              <a:latin typeface="Courier New" panose="02070309020205020404" pitchFamily="49" charset="0"/>
            </a:endParaRPr>
          </a:p>
          <a:p>
            <a:pPr marL="542730" indent="-407559">
              <a:buClrTx/>
              <a:buSzPct val="45000"/>
              <a:buFont typeface="Helvetica Neue" charset="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endParaRPr lang="en-US" altLang="en-US" kern="0" dirty="0" smtClean="0"/>
          </a:p>
          <a:p>
            <a:pPr marL="542730" indent="-407559">
              <a:buClrTx/>
              <a:buSzPct val="45000"/>
              <a:buFont typeface="Helvetica Neue" charset="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endParaRPr lang="en-US" altLang="en-US" kern="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067489" y="8643118"/>
            <a:ext cx="11284001" cy="83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marL="135171" indent="0">
              <a:lnSpc>
                <a:spcPct val="93000"/>
              </a:lnSpc>
              <a:buClr>
                <a:srgbClr val="FF6633"/>
              </a:buClr>
              <a:buSzPct val="4500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sz="3096" kern="0" dirty="0" smtClean="0">
                <a:latin typeface="Courier New" panose="02070309020205020404" pitchFamily="49" charset="0"/>
              </a:rPr>
              <a:t>			 </a:t>
            </a:r>
            <a:r>
              <a:rPr lang="en-US" alt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˄ path(</a:t>
            </a:r>
            <a:r>
              <a:rPr lang="en-US" altLang="en-US" sz="3200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alt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,CURR,</a:t>
            </a:r>
            <a:r>
              <a:rPr lang="en-US" altLang="en-US" sz="3200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)˄ </a:t>
            </a:r>
            <a:r>
              <a:rPr lang="en-US" altLang="en-US" sz="3200" dirty="0" smtClean="0">
                <a:latin typeface="Courier New" panose="02070309020205020404" pitchFamily="49" charset="0"/>
              </a:rPr>
              <a:t>energy(</a:t>
            </a:r>
            <a:r>
              <a:rPr lang="en-US" altLang="en-US" sz="3200" dirty="0" smtClean="0">
                <a:solidFill>
                  <a:srgbClr val="C00000"/>
                </a:solidFill>
                <a:latin typeface="Courier New" panose="02070309020205020404" pitchFamily="49" charset="0"/>
              </a:rPr>
              <a:t>p</a:t>
            </a:r>
            <a:r>
              <a:rPr lang="en-US" altLang="en-US" sz="3200" dirty="0" smtClean="0">
                <a:latin typeface="Courier New" panose="02070309020205020404" pitchFamily="49" charset="0"/>
              </a:rPr>
              <a:t>) &lt;= BATT_CAP</a:t>
            </a:r>
            <a:endParaRPr lang="en-US" altLang="en-US" sz="3096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5171" indent="0">
              <a:lnSpc>
                <a:spcPct val="93000"/>
              </a:lnSpc>
              <a:buClr>
                <a:srgbClr val="FF6633"/>
              </a:buClr>
              <a:buSzPct val="4500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sz="3096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en-US" sz="3096" kern="0" dirty="0" smtClean="0">
              <a:latin typeface="Courier New" panose="02070309020205020404" pitchFamily="49" charset="0"/>
            </a:endParaRPr>
          </a:p>
          <a:p>
            <a:pPr marL="542730" indent="-407559">
              <a:buClrTx/>
              <a:buSzPct val="45000"/>
              <a:buFont typeface="Helvetica Neue" charset="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endParaRPr lang="en-US" altLang="en-US" kern="0" dirty="0" smtClean="0"/>
          </a:p>
          <a:p>
            <a:pPr marL="542730" indent="-407559">
              <a:buClrTx/>
              <a:buSzPct val="45000"/>
              <a:buFont typeface="Helvetica Neue" charset="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endParaRPr lang="en-US" altLang="en-US" kern="0" dirty="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7723008" y="4026639"/>
            <a:ext cx="5210983" cy="804522"/>
          </a:xfrm>
          <a:prstGeom prst="wedgeRoundRectCallout">
            <a:avLst>
              <a:gd name="adj1" fmla="val -117627"/>
              <a:gd name="adj2" fmla="val 199153"/>
              <a:gd name="adj3" fmla="val 16667"/>
            </a:avLst>
          </a:prstGeom>
          <a:solidFill>
            <a:srgbClr val="CFE7F5"/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16107" tIns="58054" rIns="116107" bIns="58054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en-US" altLang="en-US" sz="2322" dirty="0" smtClean="0"/>
              <a:t>Defined using pre and post conditions</a:t>
            </a:r>
          </a:p>
        </p:txBody>
      </p:sp>
      <p:sp>
        <p:nvSpPr>
          <p:cNvPr id="2" name="Left Brace 1"/>
          <p:cNvSpPr/>
          <p:nvPr/>
        </p:nvSpPr>
        <p:spPr bwMode="auto">
          <a:xfrm>
            <a:off x="2159000" y="7354402"/>
            <a:ext cx="594578" cy="1941998"/>
          </a:xfrm>
          <a:prstGeom prst="leftBrace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1566" y="7515155"/>
            <a:ext cx="180049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Interpreted</a:t>
            </a:r>
          </a:p>
          <a:p>
            <a:r>
              <a:rPr lang="en-US" dirty="0" smtClean="0"/>
              <a:t>over</a:t>
            </a:r>
          </a:p>
          <a:p>
            <a:r>
              <a:rPr lang="en-US" dirty="0" smtClean="0"/>
              <a:t>Placement</a:t>
            </a:r>
          </a:p>
          <a:p>
            <a:r>
              <a:rPr lang="en-US" dirty="0" smtClean="0"/>
              <a:t>graph</a:t>
            </a:r>
            <a:endParaRPr lang="en-US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1103522" y="6635386"/>
            <a:ext cx="10860545" cy="83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marL="135171" indent="0">
              <a:lnSpc>
                <a:spcPct val="93000"/>
              </a:lnSpc>
              <a:buClr>
                <a:srgbClr val="FF6633"/>
              </a:buClr>
              <a:buSzPct val="4500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r>
              <a:rPr lang="en-US" altLang="en-US" sz="3096" kern="0" dirty="0" smtClean="0">
                <a:latin typeface="Courier New" panose="02070309020205020404" pitchFamily="49" charset="0"/>
              </a:rPr>
              <a:t>			 </a:t>
            </a:r>
            <a:r>
              <a:rPr lang="en-US" altLang="en-US" sz="3096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3096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3096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</a:t>
            </a:r>
            <a:r>
              <a:rPr lang="en-US" altLang="en-US" sz="3096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(Cup1) ϵ Countertop</a:t>
            </a:r>
            <a:endParaRPr lang="en-US" altLang="en-US" sz="3096" kern="0" dirty="0" smtClean="0">
              <a:latin typeface="Courier New" panose="02070309020205020404" pitchFamily="49" charset="0"/>
            </a:endParaRPr>
          </a:p>
          <a:p>
            <a:pPr marL="542730" indent="-407559">
              <a:buClrTx/>
              <a:buSzPct val="45000"/>
              <a:buFont typeface="Helvetica Neue" charset="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endParaRPr lang="en-US" altLang="en-US" kern="0" dirty="0" smtClean="0"/>
          </a:p>
          <a:p>
            <a:pPr marL="542730" indent="-407559">
              <a:buClrTx/>
              <a:buSzPct val="45000"/>
              <a:buFont typeface="Helvetica Neue" charset="0"/>
              <a:buNone/>
              <a:tabLst>
                <a:tab pos="542730" algn="l"/>
                <a:tab pos="688139" algn="l"/>
                <a:tab pos="1277973" algn="l"/>
                <a:tab pos="1867807" algn="l"/>
                <a:tab pos="2457641" algn="l"/>
                <a:tab pos="3047474" algn="l"/>
                <a:tab pos="3637308" algn="l"/>
                <a:tab pos="4227142" algn="l"/>
                <a:tab pos="4816975" algn="l"/>
                <a:tab pos="5406809" algn="l"/>
                <a:tab pos="5996643" algn="l"/>
                <a:tab pos="6586477" algn="l"/>
                <a:tab pos="7176310" algn="l"/>
                <a:tab pos="7766144" algn="l"/>
                <a:tab pos="8355978" algn="l"/>
                <a:tab pos="8945811" algn="l"/>
                <a:tab pos="9535645" algn="l"/>
                <a:tab pos="10125479" algn="l"/>
                <a:tab pos="10715313" algn="l"/>
                <a:tab pos="11305146" algn="l"/>
                <a:tab pos="11894980" algn="l"/>
              </a:tabLst>
            </a:pPr>
            <a:endParaRPr lang="en-US" altLang="en-US" kern="0" dirty="0"/>
          </a:p>
        </p:txBody>
      </p:sp>
    </p:spTree>
    <p:extLst>
      <p:ext uri="{BB962C8B-B14F-4D97-AF65-F5344CB8AC3E}">
        <p14:creationId xmlns:p14="http://schemas.microsoft.com/office/powerpoint/2010/main" val="2060188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7" grpId="0"/>
      <p:bldP spid="8" grpId="0"/>
      <p:bldP spid="9" grpId="0"/>
      <p:bldP spid="10" grpId="0" animBg="1"/>
      <p:bldP spid="2" grpId="0" animBg="1"/>
      <p:bldP spid="3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 in the holes in Weakest Precondition</a:t>
            </a:r>
            <a:br>
              <a:rPr lang="en-US" dirty="0" smtClean="0"/>
            </a:br>
            <a:r>
              <a:rPr lang="en-US" dirty="0" smtClean="0"/>
              <a:t>Key Idea #3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616200" y="2209800"/>
            <a:ext cx="1981200" cy="1079563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Formula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Generator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2616200" y="5562600"/>
            <a:ext cx="1981200" cy="1079563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SMT Solver</a:t>
            </a:r>
          </a:p>
        </p:txBody>
      </p:sp>
      <p:cxnSp>
        <p:nvCxnSpPr>
          <p:cNvPr id="6" name="Straight Arrow Connector 5"/>
          <p:cNvCxnSpPr>
            <a:stCxn id="4" idx="2"/>
            <a:endCxn id="5" idx="0"/>
          </p:cNvCxnSpPr>
          <p:nvPr/>
        </p:nvCxnSpPr>
        <p:spPr bwMode="auto">
          <a:xfrm>
            <a:off x="3606800" y="3289363"/>
            <a:ext cx="0" cy="2273237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>
            <a:stCxn id="5" idx="3"/>
          </p:cNvCxnSpPr>
          <p:nvPr/>
        </p:nvCxnSpPr>
        <p:spPr bwMode="auto">
          <a:xfrm flipV="1">
            <a:off x="4597400" y="6086524"/>
            <a:ext cx="2340241" cy="15858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3835400" y="3419850"/>
            <a:ext cx="88000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US" sz="2800" dirty="0" smtClean="0">
                <a:latin typeface="Courier New" panose="02070309020205020404" pitchFamily="49" charset="0"/>
              </a:rPr>
              <a:t>  loc(Cup1</a:t>
            </a:r>
            <a:r>
              <a:rPr lang="en-US" altLang="en-US" sz="2800" dirty="0">
                <a:latin typeface="Courier New" panose="02070309020205020404" pitchFamily="49" charset="0"/>
              </a:rPr>
              <a:t>)</a:t>
            </a:r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ϵ 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Countertop</a:t>
            </a:r>
          </a:p>
          <a:p>
            <a:pPr marL="0" lvl="1" algn="l"/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˄ loc(Cup1) ϵ </a:t>
            </a:r>
            <a:r>
              <a:rPr lang="en-US" alt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rchOf</a:t>
            </a:r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0" lvl="1" algn="l"/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˄ 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¬blocks(loc(</a:t>
            </a:r>
            <a:r>
              <a:rPr lang="en-US" alt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altLang="en-US" sz="2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),loc(Cup1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0" lvl="1" algn="l"/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˄ 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path(</a:t>
            </a:r>
            <a:r>
              <a:rPr lang="en-US" altLang="en-US" sz="2800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alt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,CURR,</a:t>
            </a:r>
            <a:r>
              <a:rPr lang="en-US" altLang="en-US" sz="2800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en-US" sz="2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˄ energy</a:t>
            </a:r>
            <a:r>
              <a:rPr lang="en-US" altLang="en-US" sz="2800" dirty="0" smtClean="0">
                <a:latin typeface="Courier New" panose="02070309020205020404" pitchFamily="49" charset="0"/>
              </a:rPr>
              <a:t>(</a:t>
            </a:r>
            <a:r>
              <a:rPr lang="en-US" altLang="en-US" sz="2800" dirty="0" smtClean="0">
                <a:solidFill>
                  <a:srgbClr val="C00000"/>
                </a:solidFill>
                <a:latin typeface="Courier New" panose="02070309020205020404" pitchFamily="49" charset="0"/>
              </a:rPr>
              <a:t>p</a:t>
            </a:r>
            <a:r>
              <a:rPr lang="en-US" altLang="en-US" sz="2800" dirty="0" smtClean="0">
                <a:latin typeface="Courier New" panose="02070309020205020404" pitchFamily="49" charset="0"/>
              </a:rPr>
              <a:t>) &lt;= BATT_CAP</a:t>
            </a:r>
            <a:endParaRPr lang="en-US" alt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35400" y="3426985"/>
            <a:ext cx="88000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US" sz="2800" dirty="0" smtClean="0">
                <a:latin typeface="Courier New" panose="02070309020205020404" pitchFamily="49" charset="0"/>
              </a:rPr>
              <a:t>  loc(Cup1</a:t>
            </a:r>
            <a:r>
              <a:rPr lang="en-US" altLang="en-US" sz="2800" dirty="0">
                <a:latin typeface="Courier New" panose="02070309020205020404" pitchFamily="49" charset="0"/>
              </a:rPr>
              <a:t>)</a:t>
            </a:r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ϵ 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Countertop</a:t>
            </a:r>
          </a:p>
          <a:p>
            <a:pPr marL="0" lvl="1" algn="l"/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˄ loc(Cup1) ϵ </a:t>
            </a:r>
            <a:r>
              <a:rPr lang="en-US" alt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rchOf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8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0" lvl="1" algn="l"/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˄ 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¬blocks(loc(</a:t>
            </a:r>
            <a:r>
              <a:rPr lang="en-US" altLang="en-US" sz="2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alt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),loc(Cup1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0" lvl="1" algn="l"/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˄ 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path(</a:t>
            </a:r>
            <a:r>
              <a:rPr lang="en-US" altLang="en-US" sz="28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alt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,CURR,</a:t>
            </a:r>
            <a:r>
              <a:rPr lang="en-US" altLang="en-US" sz="28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en-US" sz="2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sz="28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˄ energy</a:t>
            </a:r>
            <a:r>
              <a:rPr lang="en-US" altLang="en-US" sz="2800" dirty="0" smtClean="0">
                <a:latin typeface="Courier New" panose="02070309020205020404" pitchFamily="49" charset="0"/>
              </a:rPr>
              <a:t>(</a:t>
            </a:r>
            <a:r>
              <a:rPr lang="en-US" altLang="en-US" sz="2800" dirty="0" smtClean="0">
                <a:solidFill>
                  <a:srgbClr val="00B050"/>
                </a:solidFill>
                <a:latin typeface="Courier New" panose="02070309020205020404" pitchFamily="49" charset="0"/>
              </a:rPr>
              <a:t>p</a:t>
            </a:r>
            <a:r>
              <a:rPr lang="en-US" altLang="en-US" sz="2800" dirty="0" smtClean="0">
                <a:solidFill>
                  <a:schemeClr val="tx1"/>
                </a:solidFill>
                <a:latin typeface="Courier New" panose="02070309020205020404" pitchFamily="49" charset="0"/>
              </a:rPr>
              <a:t>)</a:t>
            </a:r>
            <a:r>
              <a:rPr lang="en-US" altLang="en-US" sz="2800" dirty="0" smtClean="0">
                <a:solidFill>
                  <a:srgbClr val="C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smtClean="0">
                <a:latin typeface="Courier New" panose="02070309020205020404" pitchFamily="49" charset="0"/>
              </a:rPr>
              <a:t>&lt;= BATT_CAP      </a:t>
            </a:r>
            <a:endParaRPr lang="en-US" alt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88200" y="5594819"/>
            <a:ext cx="502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US" sz="2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 = B__</a:t>
            </a:r>
            <a:r>
              <a:rPr lang="en-US" altLang="en-US" sz="28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Ctr</a:t>
            </a:r>
            <a:endParaRPr lang="en-US" altLang="en-US" sz="28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altLang="en-US" sz="28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alt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[e5,e7,e1]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54600" y="5642223"/>
            <a:ext cx="109356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Objective of ROBOSYNTH: Make it easier to write </a:t>
            </a:r>
            <a:r>
              <a:rPr lang="en-US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task plans that are motion level feasible</a:t>
            </a:r>
            <a:endParaRPr lang="en-US" dirty="0">
              <a:latin typeface="Helvetica Neue" charset="0"/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1500" y="2324100"/>
            <a:ext cx="11861800" cy="7124700"/>
          </a:xfrm>
        </p:spPr>
        <p:txBody>
          <a:bodyPr/>
          <a:lstStyle/>
          <a:p>
            <a:pPr eaLnBrk="1" hangingPunct="1"/>
            <a:r>
              <a:rPr lang="en-US" dirty="0">
                <a:latin typeface="Helvetica Neue" charset="0"/>
                <a:ea typeface="ヒラギノ角ゴ ProN W6" charset="0"/>
                <a:cs typeface="ヒラギノ角ゴ ProN W6" charset="0"/>
              </a:rPr>
              <a:t>Example: </a:t>
            </a:r>
            <a:r>
              <a:rPr lang="en-US" dirty="0" smtClean="0">
                <a:latin typeface="Helvetica Neue" charset="0"/>
                <a:ea typeface="ヒラギノ角ゴ ProN W6" charset="0"/>
                <a:cs typeface="ヒラギノ角ゴ ProN W6" charset="0"/>
              </a:rPr>
              <a:t>Want all dirty dishes in the kitchen cleaned and stored away</a:t>
            </a:r>
            <a:endParaRPr lang="en-US" dirty="0">
              <a:latin typeface="Helvetica Neue" charset="0"/>
              <a:ea typeface="ヒラギノ角ゴ ProN W3" charset="0"/>
              <a:cs typeface="ヒラギノ角ゴ ProN W3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0" y="3124200"/>
            <a:ext cx="9144000" cy="6115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38" y="4610913"/>
            <a:ext cx="318461" cy="4776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564" y="5060517"/>
            <a:ext cx="268836" cy="4032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600" y="4858890"/>
            <a:ext cx="268836" cy="4032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882" y="4809844"/>
            <a:ext cx="268836" cy="4032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Weakest Precondition for Entire Plan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do other actions similar to pick (</a:t>
            </a:r>
            <a:r>
              <a:rPr lang="en-US" i="1" dirty="0" smtClean="0"/>
              <a:t>place</a:t>
            </a:r>
            <a:r>
              <a:rPr lang="en-US" i="1" dirty="0"/>
              <a:t>, </a:t>
            </a:r>
            <a:r>
              <a:rPr lang="en-US" i="1" dirty="0" err="1"/>
              <a:t>moveTo</a:t>
            </a:r>
            <a:r>
              <a:rPr lang="en-US" i="1" dirty="0"/>
              <a:t>, </a:t>
            </a:r>
            <a:r>
              <a:rPr lang="en-US" i="1" dirty="0" err="1"/>
              <a:t>findLoc</a:t>
            </a:r>
            <a:r>
              <a:rPr lang="en-US" dirty="0"/>
              <a:t>)</a:t>
            </a:r>
          </a:p>
          <a:p>
            <a:r>
              <a:rPr lang="en-US" dirty="0" smtClean="0"/>
              <a:t>Weakest precondition </a:t>
            </a:r>
            <a:r>
              <a:rPr lang="en-US" dirty="0"/>
              <a:t>for compound statements (sequence, conditional, for, while) can be automatically determined using </a:t>
            </a:r>
            <a:r>
              <a:rPr lang="en-US" dirty="0" err="1"/>
              <a:t>Dijkstra's</a:t>
            </a:r>
            <a:r>
              <a:rPr lang="en-US" dirty="0"/>
              <a:t> rules</a:t>
            </a:r>
          </a:p>
          <a:p>
            <a:r>
              <a:rPr lang="en-US" dirty="0"/>
              <a:t>Result: </a:t>
            </a:r>
            <a:r>
              <a:rPr lang="en-US" dirty="0" smtClean="0"/>
              <a:t>weakest precondition </a:t>
            </a:r>
            <a:r>
              <a:rPr lang="en-US" dirty="0"/>
              <a:t>for body of entire plan </a:t>
            </a:r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90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 bwMode="auto">
          <a:xfrm>
            <a:off x="2880819" y="4269566"/>
            <a:ext cx="7507781" cy="3426478"/>
          </a:xfrm>
          <a:prstGeom prst="roundRect">
            <a:avLst/>
          </a:prstGeom>
          <a:solidFill>
            <a:srgbClr val="BFBFBF">
              <a:alpha val="60000"/>
            </a:srgb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42444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ROBOSYNTH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885379" y="4622065"/>
            <a:ext cx="3153328" cy="1012011"/>
          </a:xfrm>
          <a:prstGeom prst="roundRect">
            <a:avLst/>
          </a:prstGeom>
          <a:solidFill>
            <a:srgbClr val="BDBEBD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Placement</a:t>
            </a:r>
            <a:r>
              <a:rPr kumimoji="0" lang="en-US" sz="2600" b="0" i="0" u="none" strike="noStrike" cap="none" normalizeH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 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Graph Generator</a:t>
            </a:r>
          </a:p>
        </p:txBody>
      </p:sp>
      <p:sp>
        <p:nvSpPr>
          <p:cNvPr id="5" name="Flowchart: Decision 4"/>
          <p:cNvSpPr/>
          <p:nvPr/>
        </p:nvSpPr>
        <p:spPr bwMode="auto">
          <a:xfrm>
            <a:off x="7556707" y="8015221"/>
            <a:ext cx="3564636" cy="1142999"/>
          </a:xfrm>
          <a:prstGeom prst="flowChartDecision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Satisfiable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17" y="3048193"/>
            <a:ext cx="1347178" cy="938213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092" y="3005673"/>
            <a:ext cx="136729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526" y="2932809"/>
            <a:ext cx="1543659" cy="104724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 bwMode="auto">
          <a:xfrm>
            <a:off x="3235266" y="6404862"/>
            <a:ext cx="1981200" cy="1079563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Formula</a:t>
            </a:r>
            <a:r>
              <a:rPr kumimoji="0" lang="en-US" sz="2600" b="0" i="0" u="none" strike="noStrike" cap="none" normalizeH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 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Generator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3235266" y="8062797"/>
            <a:ext cx="1981200" cy="1079563"/>
          </a:xfrm>
          <a:prstGeom prst="roundRect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SMT Solver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8043197" y="5671355"/>
            <a:ext cx="1981200" cy="1079563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Plan Extractor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3852" y="2498805"/>
            <a:ext cx="2209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Plan Outline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33652" y="2513230"/>
            <a:ext cx="2209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Robot Model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98428" y="2530814"/>
            <a:ext cx="29214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Scene Description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2460" y="2882074"/>
            <a:ext cx="1001489" cy="1119311"/>
          </a:xfrm>
          <a:prstGeom prst="rect">
            <a:avLst/>
          </a:prstGeom>
        </p:spPr>
      </p:pic>
      <p:cxnSp>
        <p:nvCxnSpPr>
          <p:cNvPr id="28" name="Elbow Connector 27"/>
          <p:cNvCxnSpPr/>
          <p:nvPr/>
        </p:nvCxnSpPr>
        <p:spPr bwMode="auto">
          <a:xfrm rot="5400000">
            <a:off x="3572550" y="4675438"/>
            <a:ext cx="2509063" cy="949785"/>
          </a:xfrm>
          <a:prstGeom prst="bentConnector3">
            <a:avLst>
              <a:gd name="adj1" fmla="val 23032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Elbow Connector 39"/>
          <p:cNvCxnSpPr/>
          <p:nvPr/>
        </p:nvCxnSpPr>
        <p:spPr bwMode="auto">
          <a:xfrm rot="5400000">
            <a:off x="4741034" y="5672417"/>
            <a:ext cx="808231" cy="690554"/>
          </a:xfrm>
          <a:prstGeom prst="bentConnector3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Elbow Connector 52"/>
          <p:cNvCxnSpPr/>
          <p:nvPr/>
        </p:nvCxnSpPr>
        <p:spPr bwMode="auto">
          <a:xfrm rot="16200000" flipH="1">
            <a:off x="1657201" y="4486244"/>
            <a:ext cx="2447235" cy="1389999"/>
          </a:xfrm>
          <a:prstGeom prst="bentConnector3">
            <a:avLst>
              <a:gd name="adj1" fmla="val 50000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Elbow Connector 65"/>
          <p:cNvCxnSpPr>
            <a:stCxn id="7" idx="2"/>
            <a:endCxn id="12" idx="2"/>
          </p:cNvCxnSpPr>
          <p:nvPr/>
        </p:nvCxnSpPr>
        <p:spPr bwMode="auto">
          <a:xfrm rot="16200000" flipH="1">
            <a:off x="4027295" y="1744416"/>
            <a:ext cx="2764512" cy="7248491"/>
          </a:xfrm>
          <a:prstGeom prst="bentConnector3">
            <a:avLst>
              <a:gd name="adj1" fmla="val 141346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Elbow Connector 68"/>
          <p:cNvCxnSpPr>
            <a:stCxn id="5" idx="2"/>
            <a:endCxn id="7" idx="1"/>
          </p:cNvCxnSpPr>
          <p:nvPr/>
        </p:nvCxnSpPr>
        <p:spPr bwMode="auto">
          <a:xfrm rot="5400000" flipH="1">
            <a:off x="2404911" y="2224106"/>
            <a:ext cx="5640920" cy="8227308"/>
          </a:xfrm>
          <a:prstGeom prst="bentConnector4">
            <a:avLst>
              <a:gd name="adj1" fmla="val -4053"/>
              <a:gd name="adj2" fmla="val 102779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4" name="TextBox 103"/>
          <p:cNvSpPr txBox="1"/>
          <p:nvPr/>
        </p:nvSpPr>
        <p:spPr>
          <a:xfrm>
            <a:off x="8563652" y="2491290"/>
            <a:ext cx="29214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Executable Plan</a:t>
            </a:r>
            <a:endParaRPr lang="en-US" dirty="0"/>
          </a:p>
        </p:txBody>
      </p:sp>
      <p:cxnSp>
        <p:nvCxnSpPr>
          <p:cNvPr id="106" name="Elbow Connector 105"/>
          <p:cNvCxnSpPr>
            <a:stCxn id="12" idx="0"/>
            <a:endCxn id="16" idx="2"/>
          </p:cNvCxnSpPr>
          <p:nvPr/>
        </p:nvCxnSpPr>
        <p:spPr bwMode="auto">
          <a:xfrm rot="5400000" flipH="1" flipV="1">
            <a:off x="8533516" y="4501666"/>
            <a:ext cx="1669970" cy="669408"/>
          </a:xfrm>
          <a:prstGeom prst="bentConnector3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Arrow Connector 107"/>
          <p:cNvCxnSpPr>
            <a:stCxn id="5" idx="0"/>
          </p:cNvCxnSpPr>
          <p:nvPr/>
        </p:nvCxnSpPr>
        <p:spPr bwMode="auto">
          <a:xfrm flipV="1">
            <a:off x="9339025" y="6750918"/>
            <a:ext cx="0" cy="1264303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/>
          <p:cNvSpPr txBox="1"/>
          <p:nvPr/>
        </p:nvSpPr>
        <p:spPr>
          <a:xfrm>
            <a:off x="9346608" y="6762367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Model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9346608" y="9150503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9350146" y="77383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Y</a:t>
            </a:r>
            <a:endParaRPr lang="en-US" dirty="0"/>
          </a:p>
        </p:txBody>
      </p:sp>
      <p:cxnSp>
        <p:nvCxnSpPr>
          <p:cNvPr id="119" name="Straight Arrow Connector 118"/>
          <p:cNvCxnSpPr/>
          <p:nvPr/>
        </p:nvCxnSpPr>
        <p:spPr bwMode="auto">
          <a:xfrm>
            <a:off x="6176144" y="3920073"/>
            <a:ext cx="0" cy="701992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" name="Straight Arrow Connector 121"/>
          <p:cNvCxnSpPr>
            <a:stCxn id="10" idx="2"/>
            <a:endCxn id="11" idx="0"/>
          </p:cNvCxnSpPr>
          <p:nvPr/>
        </p:nvCxnSpPr>
        <p:spPr bwMode="auto">
          <a:xfrm>
            <a:off x="4225866" y="7484425"/>
            <a:ext cx="0" cy="578372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Arrow Connector 126"/>
          <p:cNvCxnSpPr>
            <a:stCxn id="11" idx="3"/>
            <a:endCxn id="5" idx="1"/>
          </p:cNvCxnSpPr>
          <p:nvPr/>
        </p:nvCxnSpPr>
        <p:spPr bwMode="auto">
          <a:xfrm flipV="1">
            <a:off x="5216466" y="8586721"/>
            <a:ext cx="2340241" cy="15858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877355" y="8986944"/>
            <a:ext cx="1980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Report Problem</a:t>
            </a:r>
            <a:endParaRPr lang="en-US" dirty="0"/>
          </a:p>
        </p:txBody>
      </p:sp>
      <p:sp>
        <p:nvSpPr>
          <p:cNvPr id="131" name="TextBox 130"/>
          <p:cNvSpPr txBox="1"/>
          <p:nvPr/>
        </p:nvSpPr>
        <p:spPr>
          <a:xfrm>
            <a:off x="6108211" y="3922736"/>
            <a:ext cx="1624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Environment</a:t>
            </a:r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4497122" y="3902813"/>
            <a:ext cx="912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Scene</a:t>
            </a:r>
            <a:endParaRPr lang="en-US" dirty="0"/>
          </a:p>
        </p:txBody>
      </p:sp>
      <p:cxnSp>
        <p:nvCxnSpPr>
          <p:cNvPr id="34" name="Elbow Connector 33"/>
          <p:cNvCxnSpPr/>
          <p:nvPr/>
        </p:nvCxnSpPr>
        <p:spPr bwMode="auto">
          <a:xfrm rot="5400000">
            <a:off x="2739115" y="5178986"/>
            <a:ext cx="2443995" cy="1275"/>
          </a:xfrm>
          <a:prstGeom prst="bentConnector3">
            <a:avLst>
              <a:gd name="adj1" fmla="val 50000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1189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Output: concrete plan executed by </a:t>
            </a:r>
            <a:r>
              <a:rPr lang="en-US" dirty="0" err="1" smtClean="0"/>
              <a:t>intepreter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667000"/>
            <a:ext cx="11852694" cy="6489700"/>
          </a:xfrm>
        </p:spPr>
        <p:txBody>
          <a:bodyPr/>
          <a:lstStyle/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dirty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err="1" smtClean="0">
                <a:latin typeface="Lucida Console" panose="020B0609040504020204" pitchFamily="49" charset="0"/>
              </a:rPr>
              <a:t>moveTo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(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B_tmp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, </a:t>
            </a:r>
            <a:r>
              <a:rPr lang="en-US" altLang="en-US" sz="2400" dirty="0">
                <a:latin typeface="Lucida Console" panose="020B0609040504020204" pitchFamily="49" charset="0"/>
              </a:rPr>
              <a:t>e25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err="1" smtClean="0">
                <a:latin typeface="Lucida Console" panose="020B0609040504020204" pitchFamily="49" charset="0"/>
              </a:rPr>
              <a:t>moveTo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(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B_Ctr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, e27)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pick(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B_Ctr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, s1106)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err="1" smtClean="0">
                <a:latin typeface="Lucida Console" panose="020B0609040504020204" pitchFamily="49" charset="0"/>
              </a:rPr>
              <a:t>moveTo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(B_DW, e39</a:t>
            </a:r>
            <a:r>
              <a:rPr lang="en-US" altLang="en-US" sz="2400" dirty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place(B_DW, s1174</a:t>
            </a:r>
            <a:r>
              <a:rPr lang="en-US" altLang="en-US" sz="2400" dirty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err="1" smtClean="0">
                <a:latin typeface="Lucida Console" panose="020B0609040504020204" pitchFamily="49" charset="0"/>
              </a:rPr>
              <a:t>moveTo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(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B_Stg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, e51</a:t>
            </a:r>
            <a:r>
              <a:rPr lang="en-US" altLang="en-US" sz="2400" dirty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>
                <a:latin typeface="Lucida Console" panose="020B0609040504020204" pitchFamily="49" charset="0"/>
              </a:rPr>
              <a:t>...</a:t>
            </a: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6249416" y="4491799"/>
            <a:ext cx="5867400" cy="612648"/>
          </a:xfrm>
          <a:prstGeom prst="wedgeRoundRectCallout">
            <a:avLst>
              <a:gd name="adj1" fmla="val -112891"/>
              <a:gd name="adj2" fmla="val -232788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Robot base node on placement graph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6224016" y="3378073"/>
            <a:ext cx="5867400" cy="612648"/>
          </a:xfrm>
          <a:prstGeom prst="wedgeRoundRectCallout">
            <a:avLst>
              <a:gd name="adj1" fmla="val -94941"/>
              <a:gd name="adj2" fmla="val -50874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Edge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 on placement graph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6262624" y="5925629"/>
            <a:ext cx="5867400" cy="612648"/>
          </a:xfrm>
          <a:prstGeom prst="wedgeRoundRectCallout">
            <a:avLst>
              <a:gd name="adj1" fmla="val -98375"/>
              <a:gd name="adj2" fmla="val -248065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Location node on placement graph</a:t>
            </a:r>
          </a:p>
        </p:txBody>
      </p:sp>
    </p:spTree>
    <p:extLst>
      <p:ext uri="{BB962C8B-B14F-4D97-AF65-F5344CB8AC3E}">
        <p14:creationId xmlns:p14="http://schemas.microsoft.com/office/powerpoint/2010/main" val="134624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199" y="2438400"/>
            <a:ext cx="7769049" cy="51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Flowchart: Connector 3"/>
          <p:cNvSpPr/>
          <p:nvPr/>
        </p:nvSpPr>
        <p:spPr bwMode="auto">
          <a:xfrm>
            <a:off x="4335318" y="4038600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7" name="Flowchart: Connector 6"/>
          <p:cNvSpPr/>
          <p:nvPr/>
        </p:nvSpPr>
        <p:spPr bwMode="auto">
          <a:xfrm>
            <a:off x="4610608" y="3962400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8" name="Flowchart: Connector 7"/>
          <p:cNvSpPr/>
          <p:nvPr/>
        </p:nvSpPr>
        <p:spPr bwMode="auto">
          <a:xfrm>
            <a:off x="4410857" y="4305300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9" name="Flowchart: Connector 8"/>
          <p:cNvSpPr/>
          <p:nvPr/>
        </p:nvSpPr>
        <p:spPr bwMode="auto">
          <a:xfrm>
            <a:off x="4763008" y="4509516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0" name="Flowchart: Connector 9"/>
          <p:cNvSpPr/>
          <p:nvPr/>
        </p:nvSpPr>
        <p:spPr bwMode="auto">
          <a:xfrm>
            <a:off x="7419894" y="3949836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2" name="Flowchart: Connector 11"/>
          <p:cNvSpPr/>
          <p:nvPr/>
        </p:nvSpPr>
        <p:spPr bwMode="auto">
          <a:xfrm>
            <a:off x="5218129" y="4264214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3" name="Flowchart: Connector 12"/>
          <p:cNvSpPr/>
          <p:nvPr/>
        </p:nvSpPr>
        <p:spPr bwMode="auto">
          <a:xfrm>
            <a:off x="7144604" y="4038600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818755" y="3546157"/>
            <a:ext cx="161454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Locations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  <a:endCxn id="13" idx="4"/>
          </p:cNvCxnSpPr>
          <p:nvPr/>
        </p:nvCxnSpPr>
        <p:spPr bwMode="auto">
          <a:xfrm flipH="1">
            <a:off x="7220804" y="3792379"/>
            <a:ext cx="3597951" cy="322421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7625128" y="3765352"/>
            <a:ext cx="3193627" cy="197048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1473199" y="7886316"/>
            <a:ext cx="7769050" cy="134795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Goal: Move DIRTY dishes from arbitrary (but known) locations to the Dishwasher and then from Dishwasher to 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32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18" y="389633"/>
            <a:ext cx="11702272" cy="1628161"/>
          </a:xfrm>
          <a:ln/>
        </p:spPr>
        <p:txBody>
          <a:bodyPr vert="horz" wrap="square" lIns="50800" tIns="50158" rIns="50800" bIns="50800" numCol="1" anchor="b" anchorCtr="0" compatLnSpc="1">
            <a:prstTxWarp prst="textNoShape">
              <a:avLst/>
            </a:prstTxWarp>
          </a:bodyPr>
          <a:lstStyle/>
          <a:p>
            <a:pPr>
              <a:tabLst>
                <a:tab pos="0" algn="l"/>
                <a:tab pos="589834" algn="l"/>
                <a:tab pos="1179667" algn="l"/>
                <a:tab pos="1769501" algn="l"/>
                <a:tab pos="2359335" algn="l"/>
                <a:tab pos="2949169" algn="l"/>
                <a:tab pos="3539002" algn="l"/>
                <a:tab pos="4128836" algn="l"/>
                <a:tab pos="4718670" algn="l"/>
                <a:tab pos="5308503" algn="l"/>
                <a:tab pos="5898337" algn="l"/>
                <a:tab pos="6488171" algn="l"/>
                <a:tab pos="7078005" algn="l"/>
                <a:tab pos="7667838" algn="l"/>
                <a:tab pos="8257672" algn="l"/>
                <a:tab pos="8847506" algn="l"/>
                <a:tab pos="9437340" algn="l"/>
                <a:tab pos="10027173" algn="l"/>
                <a:tab pos="10617007" algn="l"/>
                <a:tab pos="11206841" algn="l"/>
                <a:tab pos="11796674" algn="l"/>
              </a:tabLst>
            </a:pPr>
            <a:r>
              <a:rPr lang="en-US" altLang="en-US" dirty="0" smtClean="0"/>
              <a:t>Results I: Time vs. Number of objects</a:t>
            </a:r>
            <a:endParaRPr lang="en-US" alt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2017794"/>
            <a:ext cx="10363200" cy="754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66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18" y="389633"/>
            <a:ext cx="11702272" cy="1628161"/>
          </a:xfrm>
          <a:ln/>
        </p:spPr>
        <p:txBody>
          <a:bodyPr vert="horz" wrap="square" lIns="50800" tIns="50158" rIns="50800" bIns="50800" numCol="1" anchor="b" anchorCtr="0" compatLnSpc="1">
            <a:prstTxWarp prst="textNoShape">
              <a:avLst/>
            </a:prstTxWarp>
          </a:bodyPr>
          <a:lstStyle/>
          <a:p>
            <a:pPr>
              <a:tabLst>
                <a:tab pos="0" algn="l"/>
                <a:tab pos="589834" algn="l"/>
                <a:tab pos="1179667" algn="l"/>
                <a:tab pos="1769501" algn="l"/>
                <a:tab pos="2359335" algn="l"/>
                <a:tab pos="2949169" algn="l"/>
                <a:tab pos="3539002" algn="l"/>
                <a:tab pos="4128836" algn="l"/>
                <a:tab pos="4718670" algn="l"/>
                <a:tab pos="5308503" algn="l"/>
                <a:tab pos="5898337" algn="l"/>
                <a:tab pos="6488171" algn="l"/>
                <a:tab pos="7078005" algn="l"/>
                <a:tab pos="7667838" algn="l"/>
                <a:tab pos="8257672" algn="l"/>
                <a:tab pos="8847506" algn="l"/>
                <a:tab pos="9437340" algn="l"/>
                <a:tab pos="10027173" algn="l"/>
                <a:tab pos="10617007" algn="l"/>
                <a:tab pos="11206841" algn="l"/>
                <a:tab pos="11796674" algn="l"/>
              </a:tabLst>
            </a:pPr>
            <a:r>
              <a:rPr lang="en-US" altLang="en-US" dirty="0" smtClean="0"/>
              <a:t>Results I: Time vs. Number of objects</a:t>
            </a:r>
            <a:endParaRPr lang="en-US" altLang="en-US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2286000"/>
            <a:ext cx="9578495" cy="7219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323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18" y="389633"/>
            <a:ext cx="11702272" cy="1628161"/>
          </a:xfrm>
          <a:ln/>
        </p:spPr>
        <p:txBody>
          <a:bodyPr vert="horz" wrap="square" lIns="50800" tIns="50158" rIns="50800" bIns="50800" numCol="1" anchor="b" anchorCtr="0" compatLnSpc="1">
            <a:prstTxWarp prst="textNoShape">
              <a:avLst/>
            </a:prstTxWarp>
          </a:bodyPr>
          <a:lstStyle/>
          <a:p>
            <a:pPr>
              <a:tabLst>
                <a:tab pos="0" algn="l"/>
                <a:tab pos="589834" algn="l"/>
                <a:tab pos="1179667" algn="l"/>
                <a:tab pos="1769501" algn="l"/>
                <a:tab pos="2359335" algn="l"/>
                <a:tab pos="2949169" algn="l"/>
                <a:tab pos="3539002" algn="l"/>
                <a:tab pos="4128836" algn="l"/>
                <a:tab pos="4718670" algn="l"/>
                <a:tab pos="5308503" algn="l"/>
                <a:tab pos="5898337" algn="l"/>
                <a:tab pos="6488171" algn="l"/>
                <a:tab pos="7078005" algn="l"/>
                <a:tab pos="7667838" algn="l"/>
                <a:tab pos="8257672" algn="l"/>
                <a:tab pos="8847506" algn="l"/>
                <a:tab pos="9437340" algn="l"/>
                <a:tab pos="10027173" algn="l"/>
                <a:tab pos="10617007" algn="l"/>
                <a:tab pos="11206841" algn="l"/>
                <a:tab pos="11796674" algn="l"/>
              </a:tabLst>
            </a:pPr>
            <a:r>
              <a:rPr lang="en-US" altLang="en-US" dirty="0" smtClean="0"/>
              <a:t>Results II: Time vs. Number of Constraints</a:t>
            </a:r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800" y="2874009"/>
            <a:ext cx="9144000" cy="6891783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47268" y="3733800"/>
            <a:ext cx="122555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for o in! DIRTY_DISHES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...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@goal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contains(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Dishwasher,DIRTY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@invariant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(||?path|| &lt;= 10) &amp;  ~crosses(?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path,FoodPrep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  <a:endParaRPr lang="en-US" altLang="en-US" sz="2400" kern="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395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7656E-6 0 L 3.47656E-6 -0.125 C 3.47656E-6 -0.18099 0.06897 -0.25 0.125 -0.25 L 0.25 -0.25 " pathEditMode="relative" rAng="0" ptsTypes="AAAA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5" grpId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209800"/>
            <a:ext cx="11861800" cy="1524000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en-US" dirty="0" smtClean="0"/>
              <a:t>Integrated Task and Motion plans can be effectively synthesized by using programmer knowledge </a:t>
            </a:r>
            <a:r>
              <a:rPr lang="en-US" i="1" dirty="0" smtClean="0"/>
              <a:t>and</a:t>
            </a:r>
            <a:r>
              <a:rPr lang="en-US" dirty="0" smtClean="0"/>
              <a:t> automated solvers</a:t>
            </a: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38988" y="3886200"/>
            <a:ext cx="11861800" cy="656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>
              <a:lnSpc>
                <a:spcPts val="1500"/>
              </a:lnSpc>
            </a:pPr>
            <a:r>
              <a:rPr lang="en-US" kern="0" dirty="0" smtClean="0"/>
              <a:t>3 Main Contributions</a:t>
            </a:r>
          </a:p>
          <a:p>
            <a:pPr lvl="1">
              <a:lnSpc>
                <a:spcPts val="1500"/>
              </a:lnSpc>
            </a:pPr>
            <a:r>
              <a:rPr lang="en-US" kern="0" dirty="0" smtClean="0"/>
              <a:t>Plan outline language for programmer to express broad knowledge of plan</a:t>
            </a:r>
          </a:p>
          <a:p>
            <a:pPr lvl="1">
              <a:lnSpc>
                <a:spcPts val="1500"/>
              </a:lnSpc>
            </a:pPr>
            <a:r>
              <a:rPr lang="en-US" kern="0" dirty="0" smtClean="0"/>
              <a:t>Compactly represent pre-computed motion level info</a:t>
            </a:r>
          </a:p>
          <a:p>
            <a:pPr lvl="1">
              <a:lnSpc>
                <a:spcPts val="1500"/>
              </a:lnSpc>
            </a:pPr>
            <a:r>
              <a:rPr lang="en-US" kern="0" dirty="0" smtClean="0"/>
              <a:t>Handle both plan outlines and (linear) constraints -&gt; automated solvers</a:t>
            </a:r>
          </a:p>
          <a:p>
            <a:pPr>
              <a:lnSpc>
                <a:spcPts val="1500"/>
              </a:lnSpc>
            </a:pPr>
            <a:r>
              <a:rPr lang="en-US" kern="0" dirty="0" smtClean="0"/>
              <a:t>Future Work</a:t>
            </a:r>
          </a:p>
          <a:p>
            <a:pPr lvl="1">
              <a:lnSpc>
                <a:spcPts val="1500"/>
              </a:lnSpc>
            </a:pPr>
            <a:r>
              <a:rPr lang="en-US" kern="0" dirty="0" smtClean="0"/>
              <a:t>Reactivity – allow environment to change from underneath robot</a:t>
            </a:r>
          </a:p>
          <a:p>
            <a:pPr lvl="1">
              <a:lnSpc>
                <a:spcPts val="1500"/>
              </a:lnSpc>
            </a:pPr>
            <a:r>
              <a:rPr lang="en-US" kern="0" dirty="0" smtClean="0"/>
              <a:t>Dynamic and lazy construction of placement graph</a:t>
            </a:r>
          </a:p>
          <a:p>
            <a:pPr>
              <a:lnSpc>
                <a:spcPts val="1500"/>
              </a:lnSpc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56315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Plan Outline to move DIRTY dishes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71500" y="2327275"/>
            <a:ext cx="11852694" cy="467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{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findPlace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(?loc1,Dishwasher);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pickup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(o,?somewhere,?path1);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(o,?loc1,?path2);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}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@goal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contains(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Dishwasher,DIRTY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@invariant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(||?path|| &lt;= 10) &amp;  ~crosses(?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path,FoodPrep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  <a:endParaRPr lang="en-US" altLang="en-US" sz="2400" kern="0" dirty="0">
              <a:latin typeface="Lucida Console" panose="020B06090405040202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84811" y="1746789"/>
            <a:ext cx="1114844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for o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736794" y="1730375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415614" y="1746789"/>
            <a:ext cx="166232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DIRTY do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750471" y="1746789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116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Videos 1a, 1b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199" y="2438400"/>
            <a:ext cx="7769049" cy="51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Flowchart: Connector 9"/>
          <p:cNvSpPr/>
          <p:nvPr/>
        </p:nvSpPr>
        <p:spPr bwMode="auto">
          <a:xfrm>
            <a:off x="7419894" y="3949836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3" name="Flowchart: Connector 12"/>
          <p:cNvSpPr/>
          <p:nvPr/>
        </p:nvSpPr>
        <p:spPr bwMode="auto">
          <a:xfrm>
            <a:off x="7144604" y="4038600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818755" y="3546157"/>
            <a:ext cx="161454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Locations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  <a:endCxn id="13" idx="4"/>
          </p:cNvCxnSpPr>
          <p:nvPr/>
        </p:nvCxnSpPr>
        <p:spPr bwMode="auto">
          <a:xfrm flipH="1">
            <a:off x="7220804" y="3792379"/>
            <a:ext cx="3597951" cy="322421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7625128" y="3765352"/>
            <a:ext cx="3193627" cy="197048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571500" y="7886316"/>
            <a:ext cx="11861800" cy="10036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Videos show DIRTY dishes can be located anywhere in kitchen and robot path avoids Food Prep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998" y="4114800"/>
            <a:ext cx="246724" cy="37008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800" y="4436672"/>
            <a:ext cx="246724" cy="37008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827" y="3863829"/>
            <a:ext cx="246724" cy="370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60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 Neue" charset="0"/>
                <a:ea typeface="ヒラギノ角ゴ ProN W6" charset="0"/>
                <a:cs typeface="ヒラギノ角ゴ ProN W6" charset="0"/>
              </a:rPr>
              <a:t>There may be constraints on the solution</a:t>
            </a:r>
            <a:endParaRPr lang="en-US" dirty="0">
              <a:latin typeface="Helvetica Neue" charset="0"/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 Neue" charset="0"/>
                <a:ea typeface="ヒラギノ角ゴ ProN W3" charset="0"/>
                <a:cs typeface="ヒラギノ角ゴ ProN W3" charset="0"/>
              </a:rPr>
              <a:t>E.g. Constraints on paths followed by the robot</a:t>
            </a:r>
            <a:endParaRPr lang="en-US" dirty="0">
              <a:latin typeface="Helvetica Neue" charset="0"/>
              <a:ea typeface="ヒラギノ角ゴ ProN W3" charset="0"/>
              <a:cs typeface="ヒラギノ角ゴ ProN W3" charset="0"/>
            </a:endParaRPr>
          </a:p>
        </p:txBody>
      </p:sp>
      <p:pic>
        <p:nvPicPr>
          <p:cNvPr id="2" name="Picture 1" title="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400" y="2971799"/>
            <a:ext cx="6477000" cy="6466259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 bwMode="auto">
          <a:xfrm>
            <a:off x="4588872" y="5253318"/>
            <a:ext cx="3855881" cy="2799093"/>
          </a:xfrm>
          <a:custGeom>
            <a:avLst/>
            <a:gdLst>
              <a:gd name="connsiteX0" fmla="*/ 3855881 w 3855881"/>
              <a:gd name="connsiteY0" fmla="*/ 0 h 2799093"/>
              <a:gd name="connsiteX1" fmla="*/ 2672540 w 3855881"/>
              <a:gd name="connsiteY1" fmla="*/ 35858 h 2799093"/>
              <a:gd name="connsiteX2" fmla="*/ 951316 w 3855881"/>
              <a:gd name="connsiteY2" fmla="*/ 179294 h 2799093"/>
              <a:gd name="connsiteX3" fmla="*/ 144493 w 3855881"/>
              <a:gd name="connsiteY3" fmla="*/ 896470 h 2799093"/>
              <a:gd name="connsiteX4" fmla="*/ 126563 w 3855881"/>
              <a:gd name="connsiteY4" fmla="*/ 2581835 h 2799093"/>
              <a:gd name="connsiteX5" fmla="*/ 1435410 w 3855881"/>
              <a:gd name="connsiteY5" fmla="*/ 2725270 h 2799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55881" h="2799093">
                <a:moveTo>
                  <a:pt x="3855881" y="0"/>
                </a:moveTo>
                <a:cubicBezTo>
                  <a:pt x="3506257" y="2988"/>
                  <a:pt x="3156634" y="5976"/>
                  <a:pt x="2672540" y="35858"/>
                </a:cubicBezTo>
                <a:cubicBezTo>
                  <a:pt x="2188446" y="65740"/>
                  <a:pt x="1372657" y="35859"/>
                  <a:pt x="951316" y="179294"/>
                </a:cubicBezTo>
                <a:cubicBezTo>
                  <a:pt x="529975" y="322729"/>
                  <a:pt x="281952" y="496047"/>
                  <a:pt x="144493" y="896470"/>
                </a:cubicBezTo>
                <a:cubicBezTo>
                  <a:pt x="7034" y="1296893"/>
                  <a:pt x="-88590" y="2277035"/>
                  <a:pt x="126563" y="2581835"/>
                </a:cubicBezTo>
                <a:cubicBezTo>
                  <a:pt x="341716" y="2886635"/>
                  <a:pt x="888563" y="2805952"/>
                  <a:pt x="1435410" y="2725270"/>
                </a:cubicBezTo>
              </a:path>
            </a:pathLst>
          </a:custGeom>
          <a:noFill/>
          <a:ln w="635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275294" y="5360894"/>
            <a:ext cx="2115671" cy="2957982"/>
          </a:xfrm>
          <a:custGeom>
            <a:avLst/>
            <a:gdLst>
              <a:gd name="connsiteX0" fmla="*/ 2115671 w 2115671"/>
              <a:gd name="connsiteY0" fmla="*/ 0 h 2957982"/>
              <a:gd name="connsiteX1" fmla="*/ 1900518 w 2115671"/>
              <a:gd name="connsiteY1" fmla="*/ 627530 h 2957982"/>
              <a:gd name="connsiteX2" fmla="*/ 1649506 w 2115671"/>
              <a:gd name="connsiteY2" fmla="*/ 1416424 h 2957982"/>
              <a:gd name="connsiteX3" fmla="*/ 1685365 w 2115671"/>
              <a:gd name="connsiteY3" fmla="*/ 2904565 h 2957982"/>
              <a:gd name="connsiteX4" fmla="*/ 0 w 2115671"/>
              <a:gd name="connsiteY4" fmla="*/ 2653553 h 295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5671" h="2957982">
                <a:moveTo>
                  <a:pt x="2115671" y="0"/>
                </a:moveTo>
                <a:cubicBezTo>
                  <a:pt x="2046941" y="195729"/>
                  <a:pt x="1978212" y="391459"/>
                  <a:pt x="1900518" y="627530"/>
                </a:cubicBezTo>
                <a:cubicBezTo>
                  <a:pt x="1822824" y="863601"/>
                  <a:pt x="1685365" y="1036918"/>
                  <a:pt x="1649506" y="1416424"/>
                </a:cubicBezTo>
                <a:cubicBezTo>
                  <a:pt x="1613647" y="1795930"/>
                  <a:pt x="1960283" y="2698377"/>
                  <a:pt x="1685365" y="2904565"/>
                </a:cubicBezTo>
                <a:cubicBezTo>
                  <a:pt x="1410447" y="3110753"/>
                  <a:pt x="0" y="2653553"/>
                  <a:pt x="0" y="2653553"/>
                </a:cubicBezTo>
              </a:path>
            </a:pathLst>
          </a:custGeom>
          <a:noFill/>
          <a:ln w="635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4" name="Line Callout 1 13"/>
          <p:cNvSpPr/>
          <p:nvPr/>
        </p:nvSpPr>
        <p:spPr bwMode="auto">
          <a:xfrm>
            <a:off x="10007600" y="3124200"/>
            <a:ext cx="2425700" cy="533399"/>
          </a:xfrm>
          <a:prstGeom prst="borderCallout1">
            <a:avLst>
              <a:gd name="adj1" fmla="val 51577"/>
              <a:gd name="adj2" fmla="val -1115"/>
              <a:gd name="adj3" fmla="val 130968"/>
              <a:gd name="adj4" fmla="val -48715"/>
            </a:avLst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Dishwasher</a:t>
            </a:r>
          </a:p>
        </p:txBody>
      </p:sp>
      <p:sp>
        <p:nvSpPr>
          <p:cNvPr id="15" name="Line Callout 1 14"/>
          <p:cNvSpPr/>
          <p:nvPr/>
        </p:nvSpPr>
        <p:spPr bwMode="auto">
          <a:xfrm>
            <a:off x="10014392" y="3987799"/>
            <a:ext cx="2425700" cy="533399"/>
          </a:xfrm>
          <a:prstGeom prst="borderCallout1">
            <a:avLst>
              <a:gd name="adj1" fmla="val 51577"/>
              <a:gd name="adj2" fmla="val -1115"/>
              <a:gd name="adj3" fmla="val 32487"/>
              <a:gd name="adj4" fmla="val -128920"/>
            </a:avLst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Countertop</a:t>
            </a:r>
          </a:p>
        </p:txBody>
      </p:sp>
      <p:sp>
        <p:nvSpPr>
          <p:cNvPr id="16" name="Line Callout 1 15"/>
          <p:cNvSpPr/>
          <p:nvPr/>
        </p:nvSpPr>
        <p:spPr bwMode="auto">
          <a:xfrm>
            <a:off x="10053016" y="5203498"/>
            <a:ext cx="2425700" cy="533399"/>
          </a:xfrm>
          <a:prstGeom prst="borderCallout1">
            <a:avLst>
              <a:gd name="adj1" fmla="val 51577"/>
              <a:gd name="adj2" fmla="val -1115"/>
              <a:gd name="adj3" fmla="val 192974"/>
              <a:gd name="adj4" fmla="val -157794"/>
            </a:avLst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Island</a:t>
            </a:r>
          </a:p>
        </p:txBody>
      </p:sp>
      <p:sp>
        <p:nvSpPr>
          <p:cNvPr id="17" name="Line Callout 1 16"/>
          <p:cNvSpPr/>
          <p:nvPr/>
        </p:nvSpPr>
        <p:spPr bwMode="auto">
          <a:xfrm>
            <a:off x="10007600" y="8509001"/>
            <a:ext cx="2425700" cy="533399"/>
          </a:xfrm>
          <a:prstGeom prst="borderCallout1">
            <a:avLst>
              <a:gd name="adj1" fmla="val 51577"/>
              <a:gd name="adj2" fmla="val -1115"/>
              <a:gd name="adj3" fmla="val 87199"/>
              <a:gd name="adj4" fmla="val -144159"/>
            </a:avLst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Storage</a:t>
            </a:r>
          </a:p>
        </p:txBody>
      </p:sp>
      <p:sp>
        <p:nvSpPr>
          <p:cNvPr id="10" name="Flowchart: Manual Operation 9"/>
          <p:cNvSpPr/>
          <p:nvPr/>
        </p:nvSpPr>
        <p:spPr bwMode="auto">
          <a:xfrm rot="5400000">
            <a:off x="6674848" y="6355804"/>
            <a:ext cx="914400" cy="612648"/>
          </a:xfrm>
          <a:prstGeom prst="flowChartManualOperation">
            <a:avLst/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6042212" y="5273900"/>
            <a:ext cx="2420470" cy="2702802"/>
          </a:xfrm>
          <a:custGeom>
            <a:avLst/>
            <a:gdLst>
              <a:gd name="connsiteX0" fmla="*/ 2420470 w 2420470"/>
              <a:gd name="connsiteY0" fmla="*/ 33206 h 2702802"/>
              <a:gd name="connsiteX1" fmla="*/ 1882588 w 2420470"/>
              <a:gd name="connsiteY1" fmla="*/ 51135 h 2702802"/>
              <a:gd name="connsiteX2" fmla="*/ 1667435 w 2420470"/>
              <a:gd name="connsiteY2" fmla="*/ 517300 h 2702802"/>
              <a:gd name="connsiteX3" fmla="*/ 1147482 w 2420470"/>
              <a:gd name="connsiteY3" fmla="*/ 624876 h 2702802"/>
              <a:gd name="connsiteX4" fmla="*/ 1272988 w 2420470"/>
              <a:gd name="connsiteY4" fmla="*/ 2471606 h 2702802"/>
              <a:gd name="connsiteX5" fmla="*/ 950259 w 2420470"/>
              <a:gd name="connsiteY5" fmla="*/ 2686759 h 2702802"/>
              <a:gd name="connsiteX6" fmla="*/ 0 w 2420470"/>
              <a:gd name="connsiteY6" fmla="*/ 2579182 h 2702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20470" h="2702802">
                <a:moveTo>
                  <a:pt x="2420470" y="33206"/>
                </a:moveTo>
                <a:cubicBezTo>
                  <a:pt x="2214282" y="1829"/>
                  <a:pt x="2008094" y="-29547"/>
                  <a:pt x="1882588" y="51135"/>
                </a:cubicBezTo>
                <a:cubicBezTo>
                  <a:pt x="1757082" y="131817"/>
                  <a:pt x="1789953" y="421677"/>
                  <a:pt x="1667435" y="517300"/>
                </a:cubicBezTo>
                <a:cubicBezTo>
                  <a:pt x="1544917" y="612923"/>
                  <a:pt x="1213223" y="299158"/>
                  <a:pt x="1147482" y="624876"/>
                </a:cubicBezTo>
                <a:cubicBezTo>
                  <a:pt x="1081741" y="950594"/>
                  <a:pt x="1305858" y="2127959"/>
                  <a:pt x="1272988" y="2471606"/>
                </a:cubicBezTo>
                <a:cubicBezTo>
                  <a:pt x="1240118" y="2815253"/>
                  <a:pt x="1162424" y="2668830"/>
                  <a:pt x="950259" y="2686759"/>
                </a:cubicBezTo>
                <a:cubicBezTo>
                  <a:pt x="738094" y="2704688"/>
                  <a:pt x="149412" y="2600100"/>
                  <a:pt x="0" y="2579182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9" name="Line Callout 1 18"/>
          <p:cNvSpPr/>
          <p:nvPr/>
        </p:nvSpPr>
        <p:spPr bwMode="auto">
          <a:xfrm>
            <a:off x="10066312" y="6175438"/>
            <a:ext cx="2425700" cy="533399"/>
          </a:xfrm>
          <a:prstGeom prst="borderCallout1">
            <a:avLst>
              <a:gd name="adj1" fmla="val 51577"/>
              <a:gd name="adj2" fmla="val -1115"/>
              <a:gd name="adj3" fmla="val 87199"/>
              <a:gd name="adj4" fmla="val -110473"/>
            </a:avLst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Food Prep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924" y="4121756"/>
            <a:ext cx="318461" cy="47769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189" y="4251321"/>
            <a:ext cx="268836" cy="40325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642" y="3897114"/>
            <a:ext cx="268836" cy="40325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654" y="3786172"/>
            <a:ext cx="268836" cy="40325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2212" y="3786172"/>
            <a:ext cx="268836" cy="40325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770" y="3786172"/>
            <a:ext cx="268836" cy="40325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760" y="4261828"/>
            <a:ext cx="268836" cy="40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04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DIRTY dishes obstruct each other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71500" y="2327275"/>
            <a:ext cx="11852694" cy="467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{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findPlace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(?loc1,Dishwasher);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pickup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(o,?somewhere,?path1);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(o,?loc1,?path2);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}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@goal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contains(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Dishwasher,DIRTY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@invariant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(||?path|| &lt;= 10) &amp;  ~crosses(?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path,FoodPrep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  <a:endParaRPr lang="en-US" altLang="en-US" sz="2400" kern="0" dirty="0">
              <a:latin typeface="Lucida Console" panose="020B06090405040202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84811" y="1746789"/>
            <a:ext cx="1114844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for o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736794" y="1730375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415614" y="1746789"/>
            <a:ext cx="166232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DIRTY do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750471" y="1746789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In!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462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2a, 2b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199" y="2438400"/>
            <a:ext cx="7769049" cy="51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Flowchart: Connector 9"/>
          <p:cNvSpPr/>
          <p:nvPr/>
        </p:nvSpPr>
        <p:spPr bwMode="auto">
          <a:xfrm>
            <a:off x="7419894" y="3949836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3" name="Flowchart: Connector 12"/>
          <p:cNvSpPr/>
          <p:nvPr/>
        </p:nvSpPr>
        <p:spPr bwMode="auto">
          <a:xfrm>
            <a:off x="7144604" y="4038600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818755" y="3546157"/>
            <a:ext cx="161454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Locations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  <a:endCxn id="13" idx="4"/>
          </p:cNvCxnSpPr>
          <p:nvPr/>
        </p:nvCxnSpPr>
        <p:spPr bwMode="auto">
          <a:xfrm flipH="1">
            <a:off x="7220804" y="3792379"/>
            <a:ext cx="3597951" cy="322421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7625128" y="3765352"/>
            <a:ext cx="3193627" cy="197048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571500" y="7886316"/>
            <a:ext cx="11861800" cy="10036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Videos show DIRTY dishes can be obstructing each other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621" y="4138808"/>
            <a:ext cx="246724" cy="370086"/>
          </a:xfrm>
          <a:prstGeom prst="rect">
            <a:avLst/>
          </a:prstGeom>
          <a:ln>
            <a:solidFill>
              <a:srgbClr val="00B05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162" y="4377750"/>
            <a:ext cx="246724" cy="370086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604" y="4503871"/>
            <a:ext cx="246724" cy="37008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11411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other objects obstructing DIRTY dishes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71500" y="2327275"/>
            <a:ext cx="11852694" cy="467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{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findPlace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(?loc1,Dishwasher);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pickup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(o,?somewhere,?path1);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(o,?loc1,?path2);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}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@goal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contains(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Dishwasher,DIRTY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@invariant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(||?path|| &lt;= 10) &amp;  ~crosses(?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path,FoodPrep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  <a:endParaRPr lang="en-US" altLang="en-US" sz="2400" kern="0" dirty="0">
              <a:latin typeface="Lucida Console" panose="020B06090405040202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84811" y="1746789"/>
            <a:ext cx="1114844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for o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64312" y="6096000"/>
            <a:ext cx="11852694" cy="3352800"/>
          </a:xfrm>
        </p:spPr>
        <p:txBody>
          <a:bodyPr/>
          <a:lstStyle/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dirty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dirty="0" smtClean="0">
                <a:latin typeface="Lucida Console" panose="020B0609040504020204" pitchFamily="49" charset="0"/>
              </a:rPr>
              <a:t>@pre</a:t>
            </a:r>
            <a:r>
              <a:rPr lang="en-US" altLang="en-US" sz="2400" dirty="0">
                <a:latin typeface="Lucida Console" panose="020B0609040504020204" pitchFamily="49" charset="0"/>
              </a:rPr>
              <a:t>: pickup(</a:t>
            </a:r>
            <a:r>
              <a:rPr lang="en-US" altLang="en-US" sz="2400" dirty="0" err="1">
                <a:latin typeface="Lucida Console" panose="020B0609040504020204" pitchFamily="49" charset="0"/>
              </a:rPr>
              <a:t>obj,rgn</a:t>
            </a:r>
            <a:r>
              <a:rPr lang="en-US" altLang="en-US" sz="2400" dirty="0">
                <a:latin typeface="Lucida Console" panose="020B0609040504020204" pitchFamily="49" charset="0"/>
              </a:rPr>
              <a:t>,_):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        </a:t>
            </a:r>
            <a:r>
              <a:rPr lang="en-US" altLang="en-US" sz="2400" dirty="0">
                <a:latin typeface="Lucida Console" panose="020B0609040504020204" pitchFamily="49" charset="0"/>
              </a:rPr>
              <a:t>while (obstructs(?</a:t>
            </a:r>
            <a:r>
              <a:rPr lang="en-US" altLang="en-US" sz="2400" dirty="0" err="1">
                <a:latin typeface="Lucida Console" panose="020B0609040504020204" pitchFamily="49" charset="0"/>
              </a:rPr>
              <a:t>obst,obj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))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        { pickup(?obst,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rgn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,?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pathR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          place</a:t>
            </a:r>
            <a:r>
              <a:rPr lang="en-US" altLang="en-US" sz="2400" dirty="0">
                <a:latin typeface="Lucida Console" panose="020B0609040504020204" pitchFamily="49" charset="0"/>
              </a:rPr>
              <a:t>(?</a:t>
            </a:r>
            <a:r>
              <a:rPr lang="en-US" altLang="en-US" sz="2400" dirty="0" err="1">
                <a:latin typeface="Lucida Console" panose="020B0609040504020204" pitchFamily="49" charset="0"/>
              </a:rPr>
              <a:t>obst</a:t>
            </a:r>
            <a:r>
              <a:rPr lang="en-US" altLang="en-US" sz="2400" dirty="0">
                <a:latin typeface="Lucida Console" panose="020B0609040504020204" pitchFamily="49" charset="0"/>
              </a:rPr>
              <a:t>,?</a:t>
            </a:r>
            <a:r>
              <a:rPr lang="en-US" altLang="en-US" sz="2400" dirty="0" err="1">
                <a:latin typeface="Lucida Console" panose="020B0609040504020204" pitchFamily="49" charset="0"/>
              </a:rPr>
              <a:t>tempR</a:t>
            </a:r>
            <a:r>
              <a:rPr lang="en-US" altLang="en-US" sz="2400" dirty="0">
                <a:latin typeface="Lucida Console" panose="020B0609040504020204" pitchFamily="49" charset="0"/>
              </a:rPr>
              <a:t>,?</a:t>
            </a:r>
            <a:r>
              <a:rPr lang="en-US" altLang="en-US" sz="2400" dirty="0" err="1">
                <a:latin typeface="Lucida Console" panose="020B0609040504020204" pitchFamily="49" charset="0"/>
              </a:rPr>
              <a:t>pathR</a:t>
            </a:r>
            <a:r>
              <a:rPr lang="en-US" altLang="en-US" sz="2400" dirty="0">
                <a:latin typeface="Lucida Console" panose="020B0609040504020204" pitchFamily="49" charset="0"/>
              </a:rPr>
              <a:t>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        }</a:t>
            </a:r>
            <a:endParaRPr lang="en-US" altLang="en-US" sz="2400" dirty="0">
              <a:latin typeface="Lucida Console" panose="020B0609040504020204" pitchFamily="49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736794" y="1730375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415614" y="1746789"/>
            <a:ext cx="166232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DIRTY do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750471" y="1746789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in!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527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3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199" y="2438400"/>
            <a:ext cx="7769049" cy="51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Flowchart: Connector 9"/>
          <p:cNvSpPr/>
          <p:nvPr/>
        </p:nvSpPr>
        <p:spPr bwMode="auto">
          <a:xfrm>
            <a:off x="7419894" y="3949836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3" name="Flowchart: Connector 12"/>
          <p:cNvSpPr/>
          <p:nvPr/>
        </p:nvSpPr>
        <p:spPr bwMode="auto">
          <a:xfrm>
            <a:off x="7144604" y="4038600"/>
            <a:ext cx="152400" cy="76200"/>
          </a:xfrm>
          <a:prstGeom prst="flowChartConnector">
            <a:avLst/>
          </a:prstGeom>
          <a:solidFill>
            <a:schemeClr val="tx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818755" y="3546157"/>
            <a:ext cx="161454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Locations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  <a:endCxn id="13" idx="4"/>
          </p:cNvCxnSpPr>
          <p:nvPr/>
        </p:nvCxnSpPr>
        <p:spPr bwMode="auto">
          <a:xfrm flipH="1">
            <a:off x="7220804" y="3792379"/>
            <a:ext cx="3597951" cy="322421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7625128" y="3765352"/>
            <a:ext cx="3193627" cy="197048"/>
          </a:xfrm>
          <a:prstGeom prst="straightConnector1">
            <a:avLst/>
          </a:prstGeom>
          <a:solidFill>
            <a:srgbClr val="BFBFBF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571500" y="7886316"/>
            <a:ext cx="11861800" cy="10036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Video shows DIRTY dishes can be obstructed by some other item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621" y="4138808"/>
            <a:ext cx="246724" cy="370086"/>
          </a:xfrm>
          <a:prstGeom prst="rect">
            <a:avLst/>
          </a:prstGeom>
          <a:ln>
            <a:solidFill>
              <a:srgbClr val="00B05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162" y="4377750"/>
            <a:ext cx="246724" cy="370086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604" y="4503871"/>
            <a:ext cx="246724" cy="37008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382" y="4562793"/>
            <a:ext cx="246724" cy="370086"/>
          </a:xfrm>
          <a:prstGeom prst="rect">
            <a:avLst/>
          </a:prstGeom>
          <a:solidFill>
            <a:srgbClr val="FF000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1981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difficulty? Two distinct layers!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324100"/>
            <a:ext cx="7988300" cy="6565900"/>
          </a:xfrm>
        </p:spPr>
        <p:txBody>
          <a:bodyPr/>
          <a:lstStyle/>
          <a:p>
            <a:r>
              <a:rPr lang="en-US" sz="3200" dirty="0" smtClean="0"/>
              <a:t>Task Layer</a:t>
            </a:r>
          </a:p>
          <a:p>
            <a:pPr lvl="1"/>
            <a:r>
              <a:rPr lang="en-US" dirty="0" smtClean="0"/>
              <a:t>Logical representation of the task</a:t>
            </a:r>
          </a:p>
          <a:p>
            <a:pPr lvl="1"/>
            <a:r>
              <a:rPr lang="en-US" b="1" dirty="0" smtClean="0"/>
              <a:t>Discrete</a:t>
            </a:r>
            <a:r>
              <a:rPr lang="en-US" dirty="0" smtClean="0"/>
              <a:t> abstraction of the robot/environment</a:t>
            </a:r>
          </a:p>
          <a:p>
            <a:r>
              <a:rPr lang="en-US" sz="3200" dirty="0" smtClean="0"/>
              <a:t>Motion Layer</a:t>
            </a:r>
          </a:p>
          <a:p>
            <a:pPr lvl="1"/>
            <a:r>
              <a:rPr lang="en-US" dirty="0" smtClean="0"/>
              <a:t>Collision-free path generation</a:t>
            </a:r>
          </a:p>
          <a:p>
            <a:pPr lvl="1"/>
            <a:r>
              <a:rPr lang="en-US" b="1" dirty="0" smtClean="0"/>
              <a:t>Continuous</a:t>
            </a:r>
            <a:r>
              <a:rPr lang="en-US" dirty="0" smtClean="0"/>
              <a:t> - cannot indiscriminately discretize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8788400" y="6324600"/>
            <a:ext cx="3200400" cy="152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Motion Layer</a:t>
            </a:r>
          </a:p>
        </p:txBody>
      </p:sp>
      <p:sp>
        <p:nvSpPr>
          <p:cNvPr id="19" name="Rounded Rectangle 18"/>
          <p:cNvSpPr/>
          <p:nvPr/>
        </p:nvSpPr>
        <p:spPr bwMode="auto">
          <a:xfrm>
            <a:off x="8788400" y="2667000"/>
            <a:ext cx="3048000" cy="152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Task Layer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10922000" y="4191000"/>
            <a:ext cx="0" cy="2057400"/>
          </a:xfrm>
          <a:prstGeom prst="straightConnector1">
            <a:avLst/>
          </a:prstGeom>
          <a:solidFill>
            <a:srgbClr val="BFBFBF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 flipH="1">
            <a:off x="9817580" y="4196751"/>
            <a:ext cx="479" cy="2133600"/>
          </a:xfrm>
          <a:prstGeom prst="straightConnector1">
            <a:avLst/>
          </a:prstGeom>
          <a:solidFill>
            <a:srgbClr val="BFBFBF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8931694" y="5715000"/>
            <a:ext cx="1803161" cy="0"/>
          </a:xfrm>
          <a:prstGeom prst="straightConnector1">
            <a:avLst/>
          </a:prstGeom>
          <a:solidFill>
            <a:srgbClr val="BFBFBF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8951585" y="5402114"/>
            <a:ext cx="1783270" cy="359"/>
          </a:xfrm>
          <a:prstGeom prst="straightConnector1">
            <a:avLst/>
          </a:prstGeom>
          <a:solidFill>
            <a:srgbClr val="BFBFBF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7624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5E-6 L 1.25E-6 0.00017 C -0.00049 0.00456 -0.00037 0.00944 -0.00134 0.01416 C -0.00183 0.01612 -0.0033 0.01726 -0.00403 0.01888 C -0.00501 0.021 -0.00586 0.02328 -0.00672 0.02523 C -0.0072 0.02702 -0.00733 0.02865 -0.00806 0.03011 C -0.00916 0.03255 -0.01074 0.03434 -0.01196 0.03646 C -0.01294 0.03809 -0.0138 0.03972 -0.01465 0.04134 C -0.01538 0.04492 -0.01636 0.05143 -0.01868 0.0542 C -0.01965 0.05518 -0.02124 0.05518 -0.02258 0.05567 C -0.02466 0.05957 -0.03003 0.06885 -0.03186 0.07324 C -0.03247 0.07487 -0.03259 0.07666 -0.0332 0.07796 C -0.03479 0.08155 -0.03674 0.08448 -0.03858 0.08773 C -0.04212 0.09424 -0.04163 0.09408 -0.04785 0.10043 C -0.04907 0.10173 -0.05042 0.10254 -0.05176 0.10368 C -0.05798 0.11491 -0.05444 0.11117 -0.06104 0.11654 C -0.06226 0.12077 -0.06433 0.1294 -0.06775 0.13086 L -0.07166 0.13265 C -0.07788 0.13998 -0.0741 0.13607 -0.08362 0.14372 L -0.09155 0.15007 L -0.09558 0.15153 C -0.09827 0.15495 -0.10059 0.15853 -0.10352 0.1613 C -0.11011 0.16716 -0.10706 0.16455 -0.11279 0.16927 C -0.11328 0.17074 -0.11328 0.17269 -0.11414 0.17399 C -0.1167 0.1779 -0.1189 0.17709 -0.12207 0.17904 C -0.13245 0.18506 -0.12012 0.17969 -0.13013 0.1836 C -0.13635 0.1888 -0.13257 0.1862 -0.14197 0.19011 L -0.146 0.19157 C -0.15735 0.20069 -0.14295 0.18978 -0.15393 0.19629 C -0.1554 0.19727 -0.15674 0.19824 -0.15796 0.19971 C -0.16394 0.20622 -0.16638 0.20866 -0.16992 0.21566 C -0.17041 0.21664 -0.17078 0.21778 -0.17114 0.21908 L -0.16321 0.21566 " pathEditMode="relative" rAng="0" ptsTypes="AAAAAAAAAAAAAAAAAAAAAAAAAAAAAAAA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57" y="1095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9 -0.00569 L 0.00049 -0.00537 C 0.00354 -0.01123 0.00805 -0.01562 0.00976 -0.02197 C 0.01013 -0.02343 0.01013 -0.02555 0.01098 -0.02669 C 0.01208 -0.02832 0.01367 -0.02897 0.01501 -0.03011 L 0.02026 -0.03971 C 0.02124 -0.04134 0.02246 -0.04264 0.02295 -0.04443 C 0.02527 -0.05306 0.02356 -0.04785 0.02954 -0.05908 L 0.03222 -0.0638 L 0.03491 -0.06868 C 0.0354 -0.07031 0.03552 -0.07194 0.03625 -0.0734 C 0.03772 -0.07698 0.0415 -0.08317 0.0415 -0.08301 C 0.04577 -0.09879 0.03894 -0.07454 0.04553 -0.0944 C 0.04956 -0.10677 0.04541 -0.10189 0.05212 -0.10726 C 0.05261 -0.10888 0.05249 -0.111 0.05346 -0.1123 C 0.06824 -0.13021 0.05603 -0.10986 0.06543 -0.12353 C 0.07019 -0.13053 0.0664 -0.12581 0.06933 -0.13314 C 0.07007 -0.13493 0.07129 -0.13623 0.07202 -0.13802 C 0.07263 -0.13965 0.07251 -0.14144 0.07336 -0.14274 C 0.07434 -0.1442 0.07605 -0.14502 0.07739 -0.14599 C 0.08008 -0.15576 0.07751 -0.15543 0.08398 -0.15722 C 0.08435 -0.15722 0.08484 -0.15722 0.08533 -0.15722 L 0.08801 -0.15267 " pathEditMode="relative" rAng="0" ptsTypes="AAAAAAAAAAAAAAAAAAAAAAA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0" y="-756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9" grpId="0" animBg="1"/>
      <p:bldP spid="1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E.g., Move dishes to Dishwasher:</a:t>
            </a:r>
            <a:br>
              <a:rPr lang="en-US" dirty="0" smtClean="0"/>
            </a:br>
            <a:r>
              <a:rPr lang="en-US" dirty="0" smtClean="0"/>
              <a:t>C program with suitable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644" y="2133600"/>
            <a:ext cx="11861800" cy="7124700"/>
          </a:xfrm>
        </p:spPr>
        <p:txBody>
          <a:bodyPr/>
          <a:lstStyle/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80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>
                <a:latin typeface="Lucida Console" panose="020B0609040504020204" pitchFamily="49" charset="0"/>
              </a:rPr>
              <a:t>#</a:t>
            </a:r>
            <a:r>
              <a:rPr lang="en-US" altLang="en-US" sz="2800" b="1" dirty="0">
                <a:latin typeface="Lucida Console" panose="020B0609040504020204" pitchFamily="49" charset="0"/>
              </a:rPr>
              <a:t>define</a:t>
            </a:r>
            <a:r>
              <a:rPr lang="en-US" altLang="en-US" sz="2800" dirty="0">
                <a:latin typeface="Lucida Console" panose="020B0609040504020204" pitchFamily="49" charset="0"/>
              </a:rPr>
              <a:t>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paths_ok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(path1,path2) \ </a:t>
            </a:r>
            <a:endParaRPr lang="en-US" altLang="en-US" sz="2800" dirty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>
                <a:latin typeface="Lucida Console" panose="020B0609040504020204" pitchFamily="49" charset="0"/>
              </a:rPr>
              <a:t>  |path1| + |path2| &lt; 10 &amp;&amp; !crosses(path1, 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FOODPREP)</a:t>
            </a:r>
            <a:endParaRPr lang="en-US" altLang="en-US" sz="2800" dirty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b="1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for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(dish=0; dish &lt; NUM_DISHES; dish++)</a:t>
            </a:r>
            <a:endParaRPr lang="en-US" altLang="en-US" sz="2800" b="1" dirty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 smtClean="0">
                <a:latin typeface="Lucida Console" panose="020B0609040504020204" pitchFamily="49" charset="0"/>
              </a:rPr>
              <a:t>{ loc1 = findPlace(Dishwasher);</a:t>
            </a:r>
          </a:p>
          <a:p>
            <a:pPr indent="-331788">
              <a:lnSpc>
                <a:spcPts val="100"/>
              </a:lnSpc>
              <a:buClr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 smtClean="0">
                <a:latin typeface="Lucida Console" panose="020B0609040504020204" pitchFamily="49" charset="0"/>
              </a:rPr>
              <a:t>  </a:t>
            </a:r>
            <a:r>
              <a:rPr lang="en-US" altLang="en-US" sz="2800" b="1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while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(path1 =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get_path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(CURR(),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dish.loc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))</a:t>
            </a:r>
            <a:endParaRPr lang="en-US" altLang="en-US" sz="2800" dirty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 smtClean="0">
                <a:latin typeface="Lucida Console" panose="020B0609040504020204" pitchFamily="49" charset="0"/>
              </a:rPr>
              <a:t>    </a:t>
            </a:r>
            <a:r>
              <a:rPr lang="en-US" altLang="en-US" sz="2800" b="1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while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(</a:t>
            </a:r>
            <a:r>
              <a:rPr lang="en-US" altLang="en-US" sz="2800" dirty="0">
                <a:latin typeface="Lucida Console" panose="020B0609040504020204" pitchFamily="49" charset="0"/>
              </a:rPr>
              <a:t>path2 =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get_path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(DIRTY[dish].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loc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, 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tgt_loc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))</a:t>
            </a:r>
          </a:p>
          <a:p>
            <a:pPr indent="-331788">
              <a:lnSpc>
                <a:spcPts val="100"/>
              </a:lnSpc>
              <a:buClr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 smtClean="0">
                <a:latin typeface="Lucida Console" panose="020B0609040504020204" pitchFamily="49" charset="0"/>
              </a:rPr>
              <a:t>      </a:t>
            </a:r>
            <a:r>
              <a:rPr lang="en-US" altLang="en-US" sz="2800" b="1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if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(</a:t>
            </a:r>
            <a:r>
              <a:rPr lang="en-US" altLang="en-US" sz="2800" dirty="0" err="1" smtClean="0">
                <a:latin typeface="Lucida Console" panose="020B0609040504020204" pitchFamily="49" charset="0"/>
              </a:rPr>
              <a:t>paths_ok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(path1,path2)) break;</a:t>
            </a:r>
            <a:endParaRPr lang="en-US" altLang="en-US" sz="2800" dirty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 smtClean="0">
                <a:latin typeface="Lucida Console" panose="020B0609040504020204" pitchFamily="49" charset="0"/>
              </a:rPr>
              <a:t>  </a:t>
            </a:r>
            <a:r>
              <a:rPr lang="en-US" altLang="en-US" sz="2800" b="1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if</a:t>
            </a:r>
            <a:r>
              <a:rPr lang="en-US" altLang="en-US" sz="2800" dirty="0" smtClean="0">
                <a:latin typeface="Lucida Console" panose="020B0609040504020204" pitchFamily="49" charset="0"/>
              </a:rPr>
              <a:t> (!path1 || !path2) error(…);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 smtClean="0">
                <a:latin typeface="Lucida Console" panose="020B0609040504020204" pitchFamily="49" charset="0"/>
              </a:rPr>
              <a:t>  pickup(DIRTY[dish],DIRTY[dish].loc,path1);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 smtClean="0">
                <a:latin typeface="Lucida Console" panose="020B0609040504020204" pitchFamily="49" charset="0"/>
              </a:rPr>
              <a:t>  place(DIRTY[dish],tgt_loc,path2);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800" dirty="0">
                <a:latin typeface="Lucida Console" panose="020B0609040504020204" pitchFamily="49" charset="0"/>
              </a:rPr>
              <a:t>}</a:t>
            </a:r>
            <a:endParaRPr lang="en-US" altLang="en-US" sz="2800" dirty="0" smtClean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0644" y="2463012"/>
            <a:ext cx="11852694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{  for dish </a:t>
            </a: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DIRTY do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{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findPlace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(?loc1,Dishwasher);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   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pickup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(dish,?somewhere,?path1);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(dish,?loc1,?path2);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}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}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@goal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contains(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Dishwasher,DIRTY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@invariant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(||?path|| &lt;= 10) &amp; ~crosses(?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path,FoodPrep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  <a:endParaRPr lang="en-US" altLang="en-US" sz="2400" kern="0" dirty="0">
              <a:latin typeface="Lucida Console" panose="020B0609040504020204" pitchFamily="49" charset="0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7704946" y="2473227"/>
            <a:ext cx="4876800" cy="547463"/>
          </a:xfrm>
          <a:prstGeom prst="wedgeRoundRectCallout">
            <a:avLst>
              <a:gd name="adj1" fmla="val -131197"/>
              <a:gd name="adj2" fmla="val 43743"/>
              <a:gd name="adj3" fmla="val 16667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dirty="0" err="1" smtClean="0">
                <a:solidFill>
                  <a:srgbClr val="000000"/>
                </a:solidFill>
              </a:rPr>
              <a:t>eg</a:t>
            </a:r>
            <a:r>
              <a:rPr lang="en-US" altLang="en-US" dirty="0">
                <a:solidFill>
                  <a:srgbClr val="000000"/>
                </a:solidFill>
              </a:rPr>
              <a:t>. DIRTY = {Cup1,Plate3,Glass5}</a:t>
            </a: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8924146" y="4238616"/>
            <a:ext cx="3657600" cy="588964"/>
          </a:xfrm>
          <a:prstGeom prst="wedgeRoundRectCallout">
            <a:avLst>
              <a:gd name="adj1" fmla="val -178164"/>
              <a:gd name="adj2" fmla="val -127065"/>
              <a:gd name="adj3" fmla="val 16667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dirty="0">
                <a:solidFill>
                  <a:srgbClr val="000000"/>
                </a:solidFill>
              </a:rPr>
              <a:t>Program </a:t>
            </a:r>
            <a:r>
              <a:rPr lang="en-US" altLang="en-US" dirty="0" smtClean="0">
                <a:solidFill>
                  <a:srgbClr val="000000"/>
                </a:solidFill>
              </a:rPr>
              <a:t>unknown (</a:t>
            </a:r>
            <a:r>
              <a:rPr lang="en-US" altLang="en-US" i="1" dirty="0" smtClean="0">
                <a:solidFill>
                  <a:srgbClr val="000000"/>
                </a:solidFill>
              </a:rPr>
              <a:t>hole</a:t>
            </a:r>
            <a:r>
              <a:rPr lang="en-US" altLang="en-US" dirty="0" smtClean="0">
                <a:solidFill>
                  <a:srgbClr val="000000"/>
                </a:solidFill>
              </a:rPr>
              <a:t>)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9000346" y="6322869"/>
            <a:ext cx="3581400" cy="727076"/>
          </a:xfrm>
          <a:prstGeom prst="wedgeRoundRectCallout">
            <a:avLst>
              <a:gd name="adj1" fmla="val -112447"/>
              <a:gd name="adj2" fmla="val 3562"/>
              <a:gd name="adj3" fmla="val 16667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dirty="0" smtClean="0">
                <a:solidFill>
                  <a:srgbClr val="000000"/>
                </a:solidFill>
              </a:rPr>
              <a:t>Set-theoretic constraint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8365286" y="7714826"/>
            <a:ext cx="4206336" cy="727076"/>
          </a:xfrm>
          <a:prstGeom prst="wedgeRoundRectCallout">
            <a:avLst>
              <a:gd name="adj1" fmla="val -109432"/>
              <a:gd name="adj2" fmla="val -76995"/>
              <a:gd name="adj3" fmla="val 16667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dirty="0" smtClean="0">
                <a:solidFill>
                  <a:srgbClr val="000000"/>
                </a:solidFill>
              </a:rPr>
              <a:t>Linear arithmetic constraint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71500" y="69329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+mj-lt"/>
                <a:ea typeface="+mj-ea"/>
                <a:cs typeface="+mj-cs"/>
                <a:sym typeface="Helvetica Neue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52D52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9pPr>
          </a:lstStyle>
          <a:p>
            <a:r>
              <a:rPr lang="en-US" kern="0" dirty="0" smtClean="0"/>
              <a:t>ROBOSYNTH </a:t>
            </a:r>
            <a:r>
              <a:rPr lang="en-US" i="1" kern="0" dirty="0" smtClean="0"/>
              <a:t>plan outline</a:t>
            </a:r>
            <a:endParaRPr lang="en-US" i="1" kern="0" dirty="0"/>
          </a:p>
        </p:txBody>
      </p:sp>
      <p:sp>
        <p:nvSpPr>
          <p:cNvPr id="5" name="Line Callout 1 4"/>
          <p:cNvSpPr/>
          <p:nvPr/>
        </p:nvSpPr>
        <p:spPr bwMode="auto">
          <a:xfrm>
            <a:off x="530644" y="1788782"/>
            <a:ext cx="1295400" cy="612648"/>
          </a:xfrm>
          <a:prstGeom prst="borderCallout1">
            <a:avLst>
              <a:gd name="adj1" fmla="val 102332"/>
              <a:gd name="adj2" fmla="val 55667"/>
              <a:gd name="adj3" fmla="val 294590"/>
              <a:gd name="adj4" fmla="val 74608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actions</a:t>
            </a:r>
          </a:p>
        </p:txBody>
      </p:sp>
      <p:cxnSp>
        <p:nvCxnSpPr>
          <p:cNvPr id="13" name="Straight Connector 12"/>
          <p:cNvCxnSpPr>
            <a:stCxn id="5" idx="1"/>
          </p:cNvCxnSpPr>
          <p:nvPr/>
        </p:nvCxnSpPr>
        <p:spPr bwMode="auto">
          <a:xfrm>
            <a:off x="1178344" y="2401430"/>
            <a:ext cx="294856" cy="1837186"/>
          </a:xfrm>
          <a:prstGeom prst="line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>
            <a:off x="1169238" y="2452797"/>
            <a:ext cx="262382" cy="2405079"/>
          </a:xfrm>
          <a:prstGeom prst="line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Vertical Scroll 3"/>
          <p:cNvSpPr/>
          <p:nvPr/>
        </p:nvSpPr>
        <p:spPr bwMode="auto">
          <a:xfrm>
            <a:off x="9626599" y="6110451"/>
            <a:ext cx="3463365" cy="2914702"/>
          </a:xfrm>
          <a:prstGeom prst="verticalScroll">
            <a:avLst/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424443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rPr>
              <a:t>Assume a library of actions and suitable abstractions of underlying frameworks</a:t>
            </a:r>
          </a:p>
        </p:txBody>
      </p:sp>
    </p:spTree>
    <p:extLst>
      <p:ext uri="{BB962C8B-B14F-4D97-AF65-F5344CB8AC3E}">
        <p14:creationId xmlns:p14="http://schemas.microsoft.com/office/powerpoint/2010/main" val="89296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4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-0.069 0.25 -0.125 L 0.25 -0.25 E" pathEditMode="relative" ptsTypes="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3" grpId="2"/>
      <p:bldP spid="7" grpId="0"/>
      <p:bldP spid="8" grpId="0" animBg="1"/>
      <p:bldP spid="9" grpId="0" animBg="1"/>
      <p:bldP spid="10" grpId="0" animBg="1"/>
      <p:bldP spid="11" grpId="0" animBg="1"/>
      <p:bldP spid="12" grpId="0"/>
      <p:bldP spid="5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000"/>
              </a:lnSpc>
            </a:pPr>
            <a:r>
              <a:rPr lang="en-US" i="1" dirty="0"/>
              <a:t>Integrated Task and Motion Planning (ITMP)</a:t>
            </a:r>
          </a:p>
          <a:p>
            <a:pPr lvl="1">
              <a:lnSpc>
                <a:spcPts val="500"/>
              </a:lnSpc>
              <a:buFont typeface="Courier New" panose="02070309020205020404" pitchFamily="49" charset="0"/>
              <a:buChar char="o"/>
            </a:pPr>
            <a:r>
              <a:rPr lang="en-US" dirty="0"/>
              <a:t>Answer Set solver based [</a:t>
            </a:r>
            <a:r>
              <a:rPr lang="en-US" dirty="0" err="1"/>
              <a:t>Havir</a:t>
            </a:r>
            <a:r>
              <a:rPr lang="en-US" dirty="0"/>
              <a:t> et al</a:t>
            </a:r>
            <a:r>
              <a:rPr lang="en-US" dirty="0" smtClean="0"/>
              <a:t>. </a:t>
            </a:r>
            <a:r>
              <a:rPr lang="en-US" dirty="0"/>
              <a:t>'13, </a:t>
            </a:r>
            <a:r>
              <a:rPr lang="en-US" dirty="0" err="1"/>
              <a:t>Erdem</a:t>
            </a:r>
            <a:r>
              <a:rPr lang="en-US" dirty="0"/>
              <a:t> et al. ’12, </a:t>
            </a:r>
            <a:r>
              <a:rPr lang="en-US" dirty="0" err="1"/>
              <a:t>Caldiran</a:t>
            </a:r>
            <a:r>
              <a:rPr lang="en-US" dirty="0"/>
              <a:t> ‘09]</a:t>
            </a:r>
          </a:p>
          <a:p>
            <a:pPr lvl="1">
              <a:lnSpc>
                <a:spcPts val="500"/>
              </a:lnSpc>
              <a:buFont typeface="Courier New" panose="02070309020205020404" pitchFamily="49" charset="0"/>
              <a:buChar char="o"/>
            </a:pPr>
            <a:r>
              <a:rPr lang="en-US" dirty="0"/>
              <a:t>OTS heuristic planner based [</a:t>
            </a:r>
            <a:r>
              <a:rPr lang="en-US" dirty="0" err="1"/>
              <a:t>Dornhege</a:t>
            </a:r>
            <a:r>
              <a:rPr lang="en-US" dirty="0"/>
              <a:t> et al</a:t>
            </a:r>
            <a:r>
              <a:rPr lang="en-US" dirty="0" smtClean="0"/>
              <a:t>.’13</a:t>
            </a:r>
            <a:r>
              <a:rPr lang="en-US" dirty="0"/>
              <a:t>, Srivastava et al</a:t>
            </a:r>
            <a:r>
              <a:rPr lang="en-US" dirty="0" smtClean="0"/>
              <a:t>. </a:t>
            </a:r>
            <a:r>
              <a:rPr lang="en-US" dirty="0"/>
              <a:t>‘13]</a:t>
            </a:r>
          </a:p>
          <a:p>
            <a:pPr lvl="1">
              <a:lnSpc>
                <a:spcPts val="500"/>
              </a:lnSpc>
              <a:buFont typeface="Courier New" panose="02070309020205020404" pitchFamily="49" charset="0"/>
              <a:buChar char="o"/>
            </a:pPr>
            <a:r>
              <a:rPr lang="en-US" dirty="0"/>
              <a:t>Hierarchical Planning in the Now [</a:t>
            </a:r>
            <a:r>
              <a:rPr lang="en-US" dirty="0" err="1"/>
              <a:t>Kaelbling</a:t>
            </a:r>
            <a:r>
              <a:rPr lang="en-US" dirty="0"/>
              <a:t> &amp; </a:t>
            </a:r>
            <a:r>
              <a:rPr lang="en-US" dirty="0" smtClean="0"/>
              <a:t>Lozano-Perez </a:t>
            </a:r>
            <a:r>
              <a:rPr lang="en-US" dirty="0"/>
              <a:t>'11]</a:t>
            </a:r>
          </a:p>
          <a:p>
            <a:pPr lvl="1">
              <a:lnSpc>
                <a:spcPts val="500"/>
              </a:lnSpc>
              <a:buFont typeface="Courier New" panose="02070309020205020404" pitchFamily="49" charset="0"/>
              <a:buChar char="o"/>
            </a:pPr>
            <a:r>
              <a:rPr lang="en-US" dirty="0"/>
              <a:t>HTN-based [</a:t>
            </a:r>
            <a:r>
              <a:rPr lang="en-US" dirty="0" err="1"/>
              <a:t>Marthi</a:t>
            </a:r>
            <a:r>
              <a:rPr lang="en-US" dirty="0"/>
              <a:t> et al. ‘08, Wolfe et al</a:t>
            </a:r>
            <a:r>
              <a:rPr lang="en-US" dirty="0" smtClean="0"/>
              <a:t>. </a:t>
            </a:r>
            <a:r>
              <a:rPr lang="en-US" dirty="0"/>
              <a:t>'10]</a:t>
            </a:r>
          </a:p>
          <a:p>
            <a:pPr lvl="1">
              <a:lnSpc>
                <a:spcPts val="500"/>
              </a:lnSpc>
              <a:buFont typeface="Courier New" panose="02070309020205020404" pitchFamily="49" charset="0"/>
              <a:buChar char="o"/>
            </a:pPr>
            <a:r>
              <a:rPr lang="en-US" dirty="0"/>
              <a:t>Multiple graphs [</a:t>
            </a:r>
            <a:r>
              <a:rPr lang="en-US" dirty="0" err="1"/>
              <a:t>Cambon</a:t>
            </a:r>
            <a:r>
              <a:rPr lang="en-US" dirty="0"/>
              <a:t> et al</a:t>
            </a:r>
            <a:r>
              <a:rPr lang="en-US" dirty="0" smtClean="0"/>
              <a:t>.'03]</a:t>
            </a:r>
          </a:p>
          <a:p>
            <a:pPr>
              <a:lnSpc>
                <a:spcPts val="1000"/>
              </a:lnSpc>
            </a:pPr>
            <a:r>
              <a:rPr lang="en-US" i="1" dirty="0" smtClean="0"/>
              <a:t>Template </a:t>
            </a:r>
            <a:r>
              <a:rPr lang="en-US" i="1" dirty="0"/>
              <a:t>driven program </a:t>
            </a:r>
            <a:r>
              <a:rPr lang="en-US" i="1" dirty="0" smtClean="0"/>
              <a:t>synthesis: </a:t>
            </a:r>
          </a:p>
          <a:p>
            <a:pPr lvl="1">
              <a:lnSpc>
                <a:spcPts val="1000"/>
              </a:lnSpc>
              <a:buFont typeface="Courier New" panose="02070309020205020404" pitchFamily="49" charset="0"/>
              <a:buChar char="o"/>
            </a:pPr>
            <a:r>
              <a:rPr lang="en-US" dirty="0" smtClean="0"/>
              <a:t>Solar-</a:t>
            </a:r>
            <a:r>
              <a:rPr lang="en-US" dirty="0" err="1" smtClean="0"/>
              <a:t>Lezama</a:t>
            </a:r>
            <a:r>
              <a:rPr lang="en-US" dirty="0" smtClean="0"/>
              <a:t> </a:t>
            </a:r>
            <a:r>
              <a:rPr lang="en-US" dirty="0"/>
              <a:t>et al. '06, Srivastava et al</a:t>
            </a:r>
            <a:r>
              <a:rPr lang="en-US" dirty="0" smtClean="0"/>
              <a:t>. '10</a:t>
            </a:r>
            <a:endParaRPr lang="en-US" dirty="0"/>
          </a:p>
          <a:p>
            <a:pPr>
              <a:lnSpc>
                <a:spcPts val="1000"/>
              </a:lnSpc>
            </a:pPr>
            <a:r>
              <a:rPr lang="en-US" i="1" dirty="0"/>
              <a:t>SAT </a:t>
            </a:r>
            <a:r>
              <a:rPr lang="en-US" i="1" dirty="0" smtClean="0"/>
              <a:t>Planning:</a:t>
            </a:r>
          </a:p>
          <a:p>
            <a:pPr lvl="1">
              <a:lnSpc>
                <a:spcPts val="1000"/>
              </a:lnSpc>
              <a:buFont typeface="Courier New" panose="02070309020205020404" pitchFamily="49" charset="0"/>
              <a:buChar char="o"/>
            </a:pPr>
            <a:r>
              <a:rPr lang="en-US" dirty="0" smtClean="0"/>
              <a:t>Kautz and Selman ‘92, </a:t>
            </a:r>
            <a:r>
              <a:rPr lang="en-US" dirty="0" err="1" smtClean="0"/>
              <a:t>Rintanen</a:t>
            </a:r>
            <a:r>
              <a:rPr lang="en-US" dirty="0" smtClean="0"/>
              <a:t> '12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262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/>
              <a:t>Answer Set solver based [</a:t>
            </a:r>
            <a:r>
              <a:rPr lang="en-US" b="1" dirty="0" err="1"/>
              <a:t>Havir</a:t>
            </a:r>
            <a:r>
              <a:rPr lang="en-US" b="1" dirty="0"/>
              <a:t> et al., </a:t>
            </a:r>
            <a:r>
              <a:rPr lang="en-US" b="1" dirty="0" smtClean="0"/>
              <a:t>'13</a:t>
            </a:r>
            <a:r>
              <a:rPr lang="en-US" dirty="0" smtClean="0"/>
              <a:t>]: Use automated solver, but cause of motion level failures not propagated up to motion level</a:t>
            </a:r>
            <a:endParaRPr lang="en-US" dirty="0"/>
          </a:p>
          <a:p>
            <a:pPr>
              <a:lnSpc>
                <a:spcPts val="2000"/>
              </a:lnSpc>
            </a:pPr>
            <a:r>
              <a:rPr lang="en-US" dirty="0"/>
              <a:t>OTS heuristic planner based </a:t>
            </a:r>
            <a:r>
              <a:rPr lang="en-US" dirty="0" smtClean="0"/>
              <a:t>[Srivastava </a:t>
            </a:r>
            <a:r>
              <a:rPr lang="en-US" dirty="0"/>
              <a:t>et al., </a:t>
            </a:r>
            <a:r>
              <a:rPr lang="en-US" dirty="0" smtClean="0"/>
              <a:t>’13, </a:t>
            </a:r>
            <a:r>
              <a:rPr lang="en-US" dirty="0" err="1"/>
              <a:t>Dornhege</a:t>
            </a:r>
            <a:r>
              <a:rPr lang="en-US" dirty="0"/>
              <a:t> et al.,</a:t>
            </a:r>
            <a:r>
              <a:rPr lang="en-US" dirty="0" smtClean="0"/>
              <a:t>’13]:</a:t>
            </a:r>
          </a:p>
          <a:p>
            <a:pPr lvl="1">
              <a:lnSpc>
                <a:spcPts val="3000"/>
              </a:lnSpc>
            </a:pPr>
            <a:r>
              <a:rPr lang="en-US" b="1" dirty="0" smtClean="0"/>
              <a:t>Srivastava </a:t>
            </a:r>
            <a:r>
              <a:rPr lang="en-US" b="1" dirty="0"/>
              <a:t>et al., </a:t>
            </a:r>
            <a:r>
              <a:rPr lang="en-US" b="1" dirty="0" smtClean="0"/>
              <a:t>’13</a:t>
            </a:r>
            <a:r>
              <a:rPr lang="en-US" dirty="0" smtClean="0"/>
              <a:t>: </a:t>
            </a:r>
            <a:r>
              <a:rPr lang="en-US" dirty="0" err="1" smtClean="0"/>
              <a:t>Skolemize</a:t>
            </a:r>
            <a:r>
              <a:rPr lang="en-US" dirty="0" smtClean="0"/>
              <a:t> continuous variables, implement choice function, </a:t>
            </a:r>
            <a:r>
              <a:rPr lang="en-US" b="1" dirty="0" smtClean="0"/>
              <a:t>Dornege et al., </a:t>
            </a:r>
            <a:r>
              <a:rPr lang="en-US" dirty="0" smtClean="0"/>
              <a:t>‘13: Expose motion level primitives at task plan level; </a:t>
            </a:r>
            <a:r>
              <a:rPr lang="en-US" dirty="0" err="1" smtClean="0"/>
              <a:t>combinatorially</a:t>
            </a:r>
            <a:r>
              <a:rPr lang="en-US" dirty="0" smtClean="0"/>
              <a:t> explosive</a:t>
            </a:r>
            <a:endParaRPr lang="en-US" dirty="0"/>
          </a:p>
          <a:p>
            <a:pPr>
              <a:lnSpc>
                <a:spcPts val="3000"/>
              </a:lnSpc>
            </a:pPr>
            <a:r>
              <a:rPr lang="en-US" dirty="0"/>
              <a:t>Hierarchical Planning in the Now [</a:t>
            </a:r>
            <a:r>
              <a:rPr lang="en-US" b="1" dirty="0" err="1"/>
              <a:t>Kaelbling</a:t>
            </a:r>
            <a:r>
              <a:rPr lang="en-US" b="1" dirty="0"/>
              <a:t> &amp; Lozano-Perez, </a:t>
            </a:r>
            <a:r>
              <a:rPr lang="en-US" b="1" dirty="0" smtClean="0"/>
              <a:t>'11</a:t>
            </a:r>
            <a:r>
              <a:rPr lang="en-US" dirty="0" smtClean="0"/>
              <a:t>]: Solve planning problem at abstract level, then refine. Relies on compositionality (?)</a:t>
            </a:r>
            <a:endParaRPr lang="en-US" dirty="0"/>
          </a:p>
          <a:p>
            <a:pPr>
              <a:lnSpc>
                <a:spcPts val="3000"/>
              </a:lnSpc>
            </a:pPr>
            <a:r>
              <a:rPr lang="en-US" dirty="0"/>
              <a:t>HTN-based [</a:t>
            </a:r>
            <a:r>
              <a:rPr lang="en-US" b="1" dirty="0"/>
              <a:t>Wolfe et al., '10</a:t>
            </a:r>
            <a:r>
              <a:rPr lang="en-US" dirty="0" smtClean="0"/>
              <a:t>]: Domain knowledge in form of HTN. Needs domain expertise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82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 </a:t>
            </a:r>
            <a:r>
              <a:rPr lang="en-US" dirty="0"/>
              <a:t>#</a:t>
            </a:r>
            <a:r>
              <a:rPr lang="en-US" dirty="0" smtClean="0"/>
              <a:t>1: Use programmer knowledge!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71500" y="2327275"/>
            <a:ext cx="11852694" cy="467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{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findPlace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(?loc1,Dishwasher);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pickup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(dish,?somewhere,?path1);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(dish,?loc1,?path2);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}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@goal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contains(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Dishwasher,DIRTY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@invariant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(||?path|| &lt;= 10) &amp;  ~crosses(?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path,FoodPrep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  <a:endParaRPr lang="en-US" altLang="en-US" sz="2400" kern="0" dirty="0">
              <a:latin typeface="Lucida Console" panose="020B06090405040202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65525" y="1707611"/>
            <a:ext cx="1604081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For dish 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169606" y="1679306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921000" y="1720311"/>
            <a:ext cx="166232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DIRTY do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169606" y="1679306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in!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  <p:sp>
        <p:nvSpPr>
          <p:cNvPr id="14" name="Double Brace 13"/>
          <p:cNvSpPr/>
          <p:nvPr/>
        </p:nvSpPr>
        <p:spPr bwMode="auto">
          <a:xfrm>
            <a:off x="1348896" y="3142441"/>
            <a:ext cx="6082338" cy="1435100"/>
          </a:xfrm>
          <a:prstGeom prst="bracePair">
            <a:avLst/>
          </a:prstGeom>
          <a:solidFill>
            <a:srgbClr val="BFBFBF">
              <a:alpha val="38000"/>
            </a:srgb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5" name="Rounded Rectangular Callout 14"/>
          <p:cNvSpPr/>
          <p:nvPr/>
        </p:nvSpPr>
        <p:spPr bwMode="auto">
          <a:xfrm>
            <a:off x="8026400" y="3288554"/>
            <a:ext cx="4731772" cy="571437"/>
          </a:xfrm>
          <a:prstGeom prst="wedgeRoundRectCallout">
            <a:avLst>
              <a:gd name="adj1" fmla="val -61691"/>
              <a:gd name="adj2" fmla="val 41192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Dish can be moved only once!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59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 </a:t>
            </a:r>
            <a:r>
              <a:rPr lang="en-US" dirty="0"/>
              <a:t>#</a:t>
            </a:r>
            <a:r>
              <a:rPr lang="en-US" dirty="0" smtClean="0"/>
              <a:t>1: Use programmer knowledge!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71500" y="2327275"/>
            <a:ext cx="11852694" cy="467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{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findPlace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(?loc1,Dishwasher);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pickup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(dish,?somewhere,?path1);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  </a:t>
            </a:r>
            <a:r>
              <a:rPr lang="en-US" altLang="en-US" sz="2400" kern="0" dirty="0" smtClean="0">
                <a:solidFill>
                  <a:srgbClr val="008000"/>
                </a:solidFill>
                <a:latin typeface="Lucida Console" panose="020B0609040504020204" pitchFamily="49" charset="0"/>
              </a:rPr>
              <a:t>place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(dish,?loc1,?path2);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   }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@goal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contains(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Dishwasher,DIRTY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kern="0" dirty="0" smtClean="0">
                <a:latin typeface="Lucida Console" panose="020B0609040504020204" pitchFamily="49" charset="0"/>
              </a:rPr>
              <a:t>@invariant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: (||?path|| &lt;= 10) &amp;  ~crosses(?</a:t>
            </a:r>
            <a:r>
              <a:rPr lang="en-US" altLang="en-US" sz="2400" kern="0" dirty="0" err="1" smtClean="0">
                <a:latin typeface="Lucida Console" panose="020B0609040504020204" pitchFamily="49" charset="0"/>
              </a:rPr>
              <a:t>path,FoodPrep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)</a:t>
            </a:r>
            <a:endParaRPr lang="en-US" altLang="en-US" sz="2400" kern="0" dirty="0">
              <a:latin typeface="Lucida Console" panose="020B06090405040202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65525" y="1707611"/>
            <a:ext cx="1604081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For dish 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64312" y="6096000"/>
            <a:ext cx="11852694" cy="3352800"/>
          </a:xfrm>
        </p:spPr>
        <p:txBody>
          <a:bodyPr/>
          <a:lstStyle/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dirty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b="1" dirty="0" smtClean="0">
                <a:latin typeface="Lucida Console" panose="020B0609040504020204" pitchFamily="49" charset="0"/>
              </a:rPr>
              <a:t>@pre</a:t>
            </a:r>
            <a:r>
              <a:rPr lang="en-US" altLang="en-US" sz="2400" dirty="0">
                <a:latin typeface="Lucida Console" panose="020B0609040504020204" pitchFamily="49" charset="0"/>
              </a:rPr>
              <a:t>: pickup(</a:t>
            </a:r>
            <a:r>
              <a:rPr lang="en-US" altLang="en-US" sz="2400" dirty="0" err="1">
                <a:latin typeface="Lucida Console" panose="020B0609040504020204" pitchFamily="49" charset="0"/>
              </a:rPr>
              <a:t>obj,rgn</a:t>
            </a:r>
            <a:r>
              <a:rPr lang="en-US" altLang="en-US" sz="2400" dirty="0">
                <a:latin typeface="Lucida Console" panose="020B0609040504020204" pitchFamily="49" charset="0"/>
              </a:rPr>
              <a:t>,_):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        </a:t>
            </a:r>
            <a:r>
              <a:rPr lang="en-US" altLang="en-US" sz="2400" dirty="0">
                <a:latin typeface="Lucida Console" panose="020B0609040504020204" pitchFamily="49" charset="0"/>
              </a:rPr>
              <a:t>while (obstructs(?</a:t>
            </a:r>
            <a:r>
              <a:rPr lang="en-US" altLang="en-US" sz="2400" dirty="0" err="1">
                <a:latin typeface="Lucida Console" panose="020B0609040504020204" pitchFamily="49" charset="0"/>
              </a:rPr>
              <a:t>obst,obj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))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        { pickup(?obst,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rgn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,?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pathR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          place</a:t>
            </a:r>
            <a:r>
              <a:rPr lang="en-US" altLang="en-US" sz="2400" dirty="0">
                <a:latin typeface="Lucida Console" panose="020B0609040504020204" pitchFamily="49" charset="0"/>
              </a:rPr>
              <a:t>(?</a:t>
            </a:r>
            <a:r>
              <a:rPr lang="en-US" altLang="en-US" sz="2400" dirty="0" err="1">
                <a:latin typeface="Lucida Console" panose="020B0609040504020204" pitchFamily="49" charset="0"/>
              </a:rPr>
              <a:t>obst</a:t>
            </a:r>
            <a:r>
              <a:rPr lang="en-US" altLang="en-US" sz="2400" dirty="0" smtClean="0">
                <a:latin typeface="Lucida Console" panose="020B0609040504020204" pitchFamily="49" charset="0"/>
              </a:rPr>
              <a:t>,?</a:t>
            </a:r>
            <a:r>
              <a:rPr lang="en-US" altLang="en-US" sz="2400" dirty="0" err="1" smtClean="0">
                <a:latin typeface="Lucida Console" panose="020B0609040504020204" pitchFamily="49" charset="0"/>
              </a:rPr>
              <a:t>safeR</a:t>
            </a:r>
            <a:r>
              <a:rPr lang="en-US" altLang="en-US" sz="2400" dirty="0">
                <a:latin typeface="Lucida Console" panose="020B0609040504020204" pitchFamily="49" charset="0"/>
              </a:rPr>
              <a:t>,?</a:t>
            </a:r>
            <a:r>
              <a:rPr lang="en-US" altLang="en-US" sz="2400" dirty="0" err="1">
                <a:latin typeface="Lucida Console" panose="020B0609040504020204" pitchFamily="49" charset="0"/>
              </a:rPr>
              <a:t>pathR</a:t>
            </a:r>
            <a:r>
              <a:rPr lang="en-US" altLang="en-US" sz="2400" dirty="0">
                <a:latin typeface="Lucida Console" panose="020B0609040504020204" pitchFamily="49" charset="0"/>
              </a:rPr>
              <a:t>);</a:t>
            </a: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dirty="0" smtClean="0">
                <a:latin typeface="Lucida Console" panose="020B0609040504020204" pitchFamily="49" charset="0"/>
              </a:rPr>
              <a:t>        }</a:t>
            </a:r>
            <a:endParaRPr lang="en-US" altLang="en-US" sz="2400" dirty="0">
              <a:latin typeface="Lucida Console" panose="020B0609040504020204" pitchFamily="49" charset="0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9643268" y="6361112"/>
            <a:ext cx="2116931" cy="496888"/>
          </a:xfrm>
          <a:prstGeom prst="wedgeRoundRectCallout">
            <a:avLst>
              <a:gd name="adj1" fmla="val -260350"/>
              <a:gd name="adj2" fmla="val 28029"/>
              <a:gd name="adj3" fmla="val 16667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dirty="0" smtClean="0">
                <a:solidFill>
                  <a:srgbClr val="000000"/>
                </a:solidFill>
              </a:rPr>
              <a:t>Event handler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169606" y="1679306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921000" y="1720311"/>
            <a:ext cx="166232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latin typeface="Lucida Console" panose="020B0609040504020204" pitchFamily="49" charset="0"/>
              </a:rPr>
              <a:t>DIRTY do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169606" y="1679306"/>
            <a:ext cx="67882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660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2pPr>
            <a:lvl3pPr marL="1104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3pPr>
            <a:lvl4pPr marL="15494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4pPr>
            <a:lvl5pPr marL="1993900" indent="-266700" algn="l" rtl="0" eaLnBrk="0" fontAlgn="base" hangingPunct="0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5pPr>
            <a:lvl6pPr marL="24511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6pPr>
            <a:lvl7pPr marL="29083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7pPr>
            <a:lvl8pPr marL="33655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8pPr>
            <a:lvl9pPr marL="3822700" indent="-266700" algn="l" rtl="0" fontAlgn="base">
              <a:spcBef>
                <a:spcPts val="4800"/>
              </a:spcBef>
              <a:spcAft>
                <a:spcPct val="0"/>
              </a:spcAft>
              <a:buClr>
                <a:srgbClr val="424443"/>
              </a:buClr>
              <a:buSzPct val="100000"/>
              <a:buFont typeface="Helvetica Neue" charset="0"/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9pPr>
          </a:lstStyle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altLang="en-US" sz="2400" kern="0" dirty="0" smtClean="0">
              <a:latin typeface="Lucida Console" panose="020B0609040504020204" pitchFamily="49" charset="0"/>
            </a:endParaRPr>
          </a:p>
          <a:p>
            <a:pPr indent="-331788">
              <a:lnSpc>
                <a:spcPts val="100"/>
              </a:lnSpc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altLang="en-US" sz="2400" kern="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in!</a:t>
            </a:r>
            <a:r>
              <a:rPr lang="en-US" altLang="en-US" sz="2400" kern="0" dirty="0" smtClean="0">
                <a:latin typeface="Lucida Console" panose="020B0609040504020204" pitchFamily="49" charset="0"/>
              </a:rPr>
              <a:t> </a:t>
            </a:r>
          </a:p>
        </p:txBody>
      </p:sp>
      <p:sp>
        <p:nvSpPr>
          <p:cNvPr id="14" name="Double Brace 13"/>
          <p:cNvSpPr/>
          <p:nvPr/>
        </p:nvSpPr>
        <p:spPr bwMode="auto">
          <a:xfrm>
            <a:off x="1348896" y="3142441"/>
            <a:ext cx="6082338" cy="1435100"/>
          </a:xfrm>
          <a:prstGeom prst="bracePair">
            <a:avLst/>
          </a:prstGeom>
          <a:solidFill>
            <a:srgbClr val="BFBFBF">
              <a:alpha val="38000"/>
            </a:srgb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15" name="Rounded Rectangular Callout 14"/>
          <p:cNvSpPr/>
          <p:nvPr/>
        </p:nvSpPr>
        <p:spPr bwMode="auto">
          <a:xfrm>
            <a:off x="8026400" y="3288554"/>
            <a:ext cx="4731772" cy="571437"/>
          </a:xfrm>
          <a:prstGeom prst="wedgeRoundRectCallout">
            <a:avLst>
              <a:gd name="adj1" fmla="val -61691"/>
              <a:gd name="adj2" fmla="val 41192"/>
              <a:gd name="adj3" fmla="val 16667"/>
            </a:avLst>
          </a:prstGeom>
          <a:solidFill>
            <a:srgbClr val="BFBFB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Dish can be moved only once!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rgbClr val="424443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95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/>
      <p:bldP spid="12" grpId="0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424443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373938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 Neue"/>
        <a:ea typeface="ヒラギノ角ゴ ProN W6"/>
        <a:cs typeface="ヒラギノ角ゴ ProN W6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424443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424443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424443"/>
      </a:dk1>
      <a:lt1>
        <a:srgbClr val="FFFFFF"/>
      </a:lt1>
      <a:dk2>
        <a:srgbClr val="000000"/>
      </a:dk2>
      <a:lt2>
        <a:srgbClr val="000000"/>
      </a:lt2>
      <a:accent1>
        <a:srgbClr val="BFBFBF"/>
      </a:accent1>
      <a:accent2>
        <a:srgbClr val="333399"/>
      </a:accent2>
      <a:accent3>
        <a:srgbClr val="FFFFFF"/>
      </a:accent3>
      <a:accent4>
        <a:srgbClr val="373938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 Neue"/>
        <a:ea typeface="ヒラギノ角ゴ ProN W6"/>
        <a:cs typeface="ヒラギノ角ゴ ProN W6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424443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424443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31978</TotalTime>
  <Pages>0</Pages>
  <Words>1829</Words>
  <Characters>0</Characters>
  <Application>Microsoft Office PowerPoint</Application>
  <PresentationFormat>Custom</PresentationFormat>
  <Lines>0</Lines>
  <Paragraphs>381</Paragraphs>
  <Slides>33</Slides>
  <Notes>14</Notes>
  <HiddenSlides>8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6" baseType="lpstr">
      <vt:lpstr>Arial</vt:lpstr>
      <vt:lpstr>Calibri</vt:lpstr>
      <vt:lpstr>Cambria Math</vt:lpstr>
      <vt:lpstr>Courier New</vt:lpstr>
      <vt:lpstr>Helvetica Neue</vt:lpstr>
      <vt:lpstr>Lucida Console</vt:lpstr>
      <vt:lpstr>msmincho</vt:lpstr>
      <vt:lpstr>Wingdings</vt:lpstr>
      <vt:lpstr>ヒラギノ角ゴ ProN W3</vt:lpstr>
      <vt:lpstr>ヒラギノ角ゴ ProN W6</vt:lpstr>
      <vt:lpstr>Title &amp; Subtitle</vt:lpstr>
      <vt:lpstr>Title &amp; Bullets</vt:lpstr>
      <vt:lpstr>Visio</vt:lpstr>
      <vt:lpstr>ROBOSYNTH: SMT-Based Synthesis of Integrated Task and Motion Plans from Plan Outlines</vt:lpstr>
      <vt:lpstr>Objective of ROBOSYNTH: Make it easier to write task plans that are motion level feasible</vt:lpstr>
      <vt:lpstr>There may be constraints on the solution</vt:lpstr>
      <vt:lpstr>The difficulty? Two distinct layers!</vt:lpstr>
      <vt:lpstr>E.g., Move dishes to Dishwasher: C program with suitable abstractions</vt:lpstr>
      <vt:lpstr>Related Approaches</vt:lpstr>
      <vt:lpstr>ITMP</vt:lpstr>
      <vt:lpstr>Key Idea #1: Use programmer knowledge!</vt:lpstr>
      <vt:lpstr>Key Idea #1: Use programmer knowledge!</vt:lpstr>
      <vt:lpstr>Inputs and Output of ROBOSYNTH</vt:lpstr>
      <vt:lpstr>What happens when the Domain and Scene are conflated</vt:lpstr>
      <vt:lpstr>Key Idea #2: Represent motion level information that doesn’t change over plans</vt:lpstr>
      <vt:lpstr>S-point &amp; B-point generation and usage</vt:lpstr>
      <vt:lpstr>Architecture of ROBOSYNTH</vt:lpstr>
      <vt:lpstr>AI Planning vs. ROBOSYNTH</vt:lpstr>
      <vt:lpstr>Idea behind the Formula Generator</vt:lpstr>
      <vt:lpstr>What does the formula represent?</vt:lpstr>
      <vt:lpstr>Calculating Weakest Precondition</vt:lpstr>
      <vt:lpstr>Filling in the holes in Weakest Precondition Key Idea #3</vt:lpstr>
      <vt:lpstr>Weakest Precondition for Entire Plan Outline</vt:lpstr>
      <vt:lpstr>Architecture of ROBOSYNTH</vt:lpstr>
      <vt:lpstr>Output: concrete plan executed by intepreter</vt:lpstr>
      <vt:lpstr>Results</vt:lpstr>
      <vt:lpstr>Results I: Time vs. Number of objects</vt:lpstr>
      <vt:lpstr>Results I: Time vs. Number of objects</vt:lpstr>
      <vt:lpstr>Results II: Time vs. Number of Constraints</vt:lpstr>
      <vt:lpstr>Summary</vt:lpstr>
      <vt:lpstr>Basic Plan Outline to move DIRTY dishes</vt:lpstr>
      <vt:lpstr>Videos 1a, 1b</vt:lpstr>
      <vt:lpstr>When DIRTY dishes obstruct each other</vt:lpstr>
      <vt:lpstr>Video 2a, 2b</vt:lpstr>
      <vt:lpstr>With other objects obstructing DIRTY dishes</vt:lpstr>
      <vt:lpstr>Video 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talk</dc:title>
  <dc:creator>Morteza</dc:creator>
  <cp:lastModifiedBy>Owner</cp:lastModifiedBy>
  <cp:revision>304</cp:revision>
  <dcterms:modified xsi:type="dcterms:W3CDTF">2014-05-24T19:53:57Z</dcterms:modified>
</cp:coreProperties>
</file>